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4"/>
  </p:notesMasterIdLst>
  <p:sldIdLst>
    <p:sldId id="256" r:id="rId2"/>
    <p:sldId id="262" r:id="rId3"/>
    <p:sldId id="264" r:id="rId4"/>
    <p:sldId id="265" r:id="rId5"/>
    <p:sldId id="280" r:id="rId6"/>
    <p:sldId id="260" r:id="rId7"/>
    <p:sldId id="270" r:id="rId8"/>
    <p:sldId id="282" r:id="rId9"/>
    <p:sldId id="283" r:id="rId10"/>
    <p:sldId id="272" r:id="rId11"/>
    <p:sldId id="266" r:id="rId12"/>
    <p:sldId id="271" r:id="rId13"/>
    <p:sldId id="273" r:id="rId14"/>
    <p:sldId id="278" r:id="rId15"/>
    <p:sldId id="274" r:id="rId16"/>
    <p:sldId id="275" r:id="rId17"/>
    <p:sldId id="281" r:id="rId18"/>
    <p:sldId id="258" r:id="rId19"/>
    <p:sldId id="276" r:id="rId20"/>
    <p:sldId id="277" r:id="rId21"/>
    <p:sldId id="279" r:id="rId22"/>
    <p:sldId id="285" r:id="rId23"/>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43" autoAdjust="0"/>
    <p:restoredTop sz="84263" autoAdjust="0"/>
  </p:normalViewPr>
  <p:slideViewPr>
    <p:cSldViewPr snapToGrid="0">
      <p:cViewPr varScale="1">
        <p:scale>
          <a:sx n="91" d="100"/>
          <a:sy n="91" d="100"/>
        </p:scale>
        <p:origin x="462"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920" cy="481728"/>
          </a:xfrm>
          <a:prstGeom prst="rect">
            <a:avLst/>
          </a:prstGeom>
        </p:spPr>
        <p:txBody>
          <a:bodyPr vert="horz" lIns="96643" tIns="48322" rIns="96643" bIns="48322" rtlCol="0"/>
          <a:lstStyle>
            <a:lvl1pPr algn="l">
              <a:defRPr sz="1200"/>
            </a:lvl1pPr>
          </a:lstStyle>
          <a:p>
            <a:endParaRPr lang="en-US"/>
          </a:p>
        </p:txBody>
      </p:sp>
      <p:sp>
        <p:nvSpPr>
          <p:cNvPr id="3" name="Date Placeholder 2"/>
          <p:cNvSpPr>
            <a:spLocks noGrp="1"/>
          </p:cNvSpPr>
          <p:nvPr>
            <p:ph type="dt" idx="1"/>
          </p:nvPr>
        </p:nvSpPr>
        <p:spPr>
          <a:xfrm>
            <a:off x="4143588" y="0"/>
            <a:ext cx="3169920" cy="481728"/>
          </a:xfrm>
          <a:prstGeom prst="rect">
            <a:avLst/>
          </a:prstGeom>
        </p:spPr>
        <p:txBody>
          <a:bodyPr vert="horz" lIns="96643" tIns="48322" rIns="96643" bIns="48322" rtlCol="0"/>
          <a:lstStyle>
            <a:lvl1pPr algn="r">
              <a:defRPr sz="1200"/>
            </a:lvl1pPr>
          </a:lstStyle>
          <a:p>
            <a:fld id="{4E1D484C-C48F-4A04-94E7-09DE286180E0}" type="datetimeFigureOut">
              <a:rPr lang="en-US" smtClean="0"/>
              <a:t>7/12/2023</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43" tIns="48322" rIns="96643" bIns="48322" rtlCol="0" anchor="ctr"/>
          <a:lstStyle/>
          <a:p>
            <a:endParaRPr lang="en-US"/>
          </a:p>
        </p:txBody>
      </p:sp>
      <p:sp>
        <p:nvSpPr>
          <p:cNvPr id="5" name="Notes Placeholder 4"/>
          <p:cNvSpPr>
            <a:spLocks noGrp="1"/>
          </p:cNvSpPr>
          <p:nvPr>
            <p:ph type="body" sz="quarter" idx="3"/>
          </p:nvPr>
        </p:nvSpPr>
        <p:spPr>
          <a:xfrm>
            <a:off x="731520" y="4620578"/>
            <a:ext cx="5852160" cy="3780472"/>
          </a:xfrm>
          <a:prstGeom prst="rect">
            <a:avLst/>
          </a:prstGeom>
        </p:spPr>
        <p:txBody>
          <a:bodyPr vert="horz" lIns="96643" tIns="48322" rIns="96643" bIns="4832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119475"/>
            <a:ext cx="3169920" cy="481727"/>
          </a:xfrm>
          <a:prstGeom prst="rect">
            <a:avLst/>
          </a:prstGeom>
        </p:spPr>
        <p:txBody>
          <a:bodyPr vert="horz" lIns="96643" tIns="48322" rIns="96643" bIns="48322" rtlCol="0" anchor="b"/>
          <a:lstStyle>
            <a:lvl1pPr algn="l">
              <a:defRPr sz="1200"/>
            </a:lvl1pPr>
          </a:lstStyle>
          <a:p>
            <a:endParaRPr lang="en-US"/>
          </a:p>
        </p:txBody>
      </p:sp>
      <p:sp>
        <p:nvSpPr>
          <p:cNvPr id="7" name="Slide Number Placeholder 6"/>
          <p:cNvSpPr>
            <a:spLocks noGrp="1"/>
          </p:cNvSpPr>
          <p:nvPr>
            <p:ph type="sldNum" sz="quarter" idx="5"/>
          </p:nvPr>
        </p:nvSpPr>
        <p:spPr>
          <a:xfrm>
            <a:off x="4143588" y="9119475"/>
            <a:ext cx="3169920" cy="481727"/>
          </a:xfrm>
          <a:prstGeom prst="rect">
            <a:avLst/>
          </a:prstGeom>
        </p:spPr>
        <p:txBody>
          <a:bodyPr vert="horz" lIns="96643" tIns="48322" rIns="96643" bIns="48322" rtlCol="0" anchor="b"/>
          <a:lstStyle>
            <a:lvl1pPr algn="r">
              <a:defRPr sz="1200"/>
            </a:lvl1pPr>
          </a:lstStyle>
          <a:p>
            <a:fld id="{BB3D32DE-7033-4477-822D-59D08A64A968}" type="slidenum">
              <a:rPr lang="en-US" smtClean="0"/>
              <a:t>‹#›</a:t>
            </a:fld>
            <a:endParaRPr lang="en-US"/>
          </a:p>
        </p:txBody>
      </p:sp>
    </p:spTree>
    <p:extLst>
      <p:ext uri="{BB962C8B-B14F-4D97-AF65-F5344CB8AC3E}">
        <p14:creationId xmlns:p14="http://schemas.microsoft.com/office/powerpoint/2010/main" val="2358404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41608" indent="-241608" defTabSz="966433">
              <a:buFontTx/>
              <a:buAutoNum type="arabicPeriod"/>
              <a:defRPr/>
            </a:pPr>
            <a:r>
              <a:rPr lang="en-US" dirty="0"/>
              <a:t>The sponsor will use the budget details to determine whether the proposal is economically feasible and realistic.</a:t>
            </a:r>
          </a:p>
          <a:p>
            <a:pPr marL="241608" indent="-241608" defTabSz="966433">
              <a:buFontTx/>
              <a:buAutoNum type="arabicPeriod"/>
              <a:defRPr/>
            </a:pPr>
            <a:r>
              <a:rPr lang="en-US" dirty="0"/>
              <a:t>In this way, it's possible to determine how closely the actual progress toward achieving the project objectives is being made relative to the proposed budget. </a:t>
            </a:r>
          </a:p>
          <a:p>
            <a:pPr defTabSz="966433">
              <a:defRPr/>
            </a:pPr>
            <a:endParaRPr lang="en-US" dirty="0"/>
          </a:p>
          <a:p>
            <a:endParaRPr lang="en-US" dirty="0"/>
          </a:p>
        </p:txBody>
      </p:sp>
      <p:sp>
        <p:nvSpPr>
          <p:cNvPr id="4" name="Slide Number Placeholder 3"/>
          <p:cNvSpPr>
            <a:spLocks noGrp="1"/>
          </p:cNvSpPr>
          <p:nvPr>
            <p:ph type="sldNum" sz="quarter" idx="10"/>
          </p:nvPr>
        </p:nvSpPr>
        <p:spPr/>
        <p:txBody>
          <a:bodyPr/>
          <a:lstStyle/>
          <a:p>
            <a:fld id="{BB3D32DE-7033-4477-822D-59D08A64A968}" type="slidenum">
              <a:rPr lang="en-US" smtClean="0"/>
              <a:t>2</a:t>
            </a:fld>
            <a:endParaRPr lang="en-US"/>
          </a:p>
        </p:txBody>
      </p:sp>
    </p:spTree>
    <p:extLst>
      <p:ext uri="{BB962C8B-B14F-4D97-AF65-F5344CB8AC3E}">
        <p14:creationId xmlns:p14="http://schemas.microsoft.com/office/powerpoint/2010/main" val="833484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433">
              <a:defRPr/>
            </a:pPr>
            <a:r>
              <a:rPr lang="en-US" dirty="0"/>
              <a:t>1. Many sponsors (especially government agencies) provide either a form or a format for the budget. It is imperative to follow the agency's instructions explicitly. </a:t>
            </a:r>
          </a:p>
          <a:p>
            <a:pPr defTabSz="966433">
              <a:defRPr/>
            </a:pPr>
            <a:r>
              <a:rPr lang="en-US" dirty="0"/>
              <a:t>2. Read the Funding Opportunity Announcement (FOA) or RFP for budget criteria. Look for limits on the types of expenses (e.g. no construction allowed), spending caps on certain expenses (e.g. travel limited to $10,000), and overall funding limits (e.g. total costs cannot exceed $300,000 per year). </a:t>
            </a:r>
          </a:p>
          <a:p>
            <a:r>
              <a:rPr lang="en-US" dirty="0"/>
              <a:t>3. Justify every cost:  Casual costs can be the downfall of a proposal</a:t>
            </a:r>
          </a:p>
          <a:p>
            <a:r>
              <a:rPr lang="en-US" dirty="0"/>
              <a:t>Cutting costs below what is reasonable can result in unnecessary departmental or personal cost sharing</a:t>
            </a:r>
          </a:p>
          <a:p>
            <a:pPr marL="0" lvl="1" defTabSz="966433">
              <a:defRPr/>
            </a:pPr>
            <a:r>
              <a:rPr lang="en-US" dirty="0"/>
              <a:t>Faculty, staff, students, consultants, subcontracts?</a:t>
            </a:r>
          </a:p>
          <a:p>
            <a:endParaRPr lang="en-US" dirty="0"/>
          </a:p>
          <a:p>
            <a:pPr defTabSz="966433">
              <a:defRPr/>
            </a:pPr>
            <a:endParaRPr lang="en-US" dirty="0"/>
          </a:p>
          <a:p>
            <a:pPr defTabSz="966433">
              <a:defRPr/>
            </a:pPr>
            <a:endParaRPr lang="en-US" dirty="0"/>
          </a:p>
          <a:p>
            <a:endParaRPr lang="en-US" dirty="0"/>
          </a:p>
        </p:txBody>
      </p:sp>
      <p:sp>
        <p:nvSpPr>
          <p:cNvPr id="4" name="Slide Number Placeholder 3"/>
          <p:cNvSpPr>
            <a:spLocks noGrp="1"/>
          </p:cNvSpPr>
          <p:nvPr>
            <p:ph type="sldNum" sz="quarter" idx="10"/>
          </p:nvPr>
        </p:nvSpPr>
        <p:spPr/>
        <p:txBody>
          <a:bodyPr/>
          <a:lstStyle/>
          <a:p>
            <a:fld id="{BB3D32DE-7033-4477-822D-59D08A64A968}" type="slidenum">
              <a:rPr lang="en-US" smtClean="0"/>
              <a:t>3</a:t>
            </a:fld>
            <a:endParaRPr lang="en-US"/>
          </a:p>
        </p:txBody>
      </p:sp>
    </p:spTree>
    <p:extLst>
      <p:ext uri="{BB962C8B-B14F-4D97-AF65-F5344CB8AC3E}">
        <p14:creationId xmlns:p14="http://schemas.microsoft.com/office/powerpoint/2010/main" val="4242397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altLang="en-US" dirty="0"/>
              <a:t>Section F.6.b describes departmental administration expenses and why certain costs may not be charged directly to awards</a:t>
            </a:r>
          </a:p>
          <a:p>
            <a:pPr lvl="1"/>
            <a:r>
              <a:rPr lang="en-US" altLang="en-US" dirty="0"/>
              <a:t>Section J of this circular explains the allowable and unallowable cost categories</a:t>
            </a:r>
          </a:p>
          <a:p>
            <a:pPr lvl="1"/>
            <a:r>
              <a:rPr lang="en-US" altLang="en-US" dirty="0"/>
              <a:t>Visit: </a:t>
            </a:r>
            <a:r>
              <a:rPr lang="en-US" altLang="en-US" sz="1900" dirty="0"/>
              <a:t>http://www.whitehouse.gov/omb/circulars/a021/a21_2004.html</a:t>
            </a:r>
          </a:p>
          <a:p>
            <a:endParaRPr lang="en-US" dirty="0"/>
          </a:p>
        </p:txBody>
      </p:sp>
      <p:sp>
        <p:nvSpPr>
          <p:cNvPr id="4" name="Slide Number Placeholder 3"/>
          <p:cNvSpPr>
            <a:spLocks noGrp="1"/>
          </p:cNvSpPr>
          <p:nvPr>
            <p:ph type="sldNum" sz="quarter" idx="10"/>
          </p:nvPr>
        </p:nvSpPr>
        <p:spPr/>
        <p:txBody>
          <a:bodyPr/>
          <a:lstStyle/>
          <a:p>
            <a:fld id="{BB3D32DE-7033-4477-822D-59D08A64A968}" type="slidenum">
              <a:rPr lang="en-US" smtClean="0"/>
              <a:t>6</a:t>
            </a:fld>
            <a:endParaRPr lang="en-US"/>
          </a:p>
        </p:txBody>
      </p:sp>
    </p:spTree>
    <p:extLst>
      <p:ext uri="{BB962C8B-B14F-4D97-AF65-F5344CB8AC3E}">
        <p14:creationId xmlns:p14="http://schemas.microsoft.com/office/powerpoint/2010/main" val="33650376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Personnel can sometimes include administrative</a:t>
            </a:r>
            <a:r>
              <a:rPr lang="en-US" baseline="0" dirty="0"/>
              <a:t> personnel.</a:t>
            </a:r>
          </a:p>
          <a:p>
            <a:r>
              <a:rPr lang="en-US" baseline="0" dirty="0"/>
              <a:t>Undergrads:  check with depts. For rate of pay</a:t>
            </a:r>
            <a:endParaRPr lang="en-US" dirty="0"/>
          </a:p>
        </p:txBody>
      </p:sp>
      <p:sp>
        <p:nvSpPr>
          <p:cNvPr id="4" name="Slide Number Placeholder 3"/>
          <p:cNvSpPr>
            <a:spLocks noGrp="1"/>
          </p:cNvSpPr>
          <p:nvPr>
            <p:ph type="sldNum" sz="quarter" idx="10"/>
          </p:nvPr>
        </p:nvSpPr>
        <p:spPr/>
        <p:txBody>
          <a:bodyPr/>
          <a:lstStyle/>
          <a:p>
            <a:fld id="{BB3D32DE-7033-4477-822D-59D08A64A968}" type="slidenum">
              <a:rPr lang="en-US" smtClean="0"/>
              <a:t>7</a:t>
            </a:fld>
            <a:endParaRPr lang="en-US"/>
          </a:p>
        </p:txBody>
      </p:sp>
    </p:spTree>
    <p:extLst>
      <p:ext uri="{BB962C8B-B14F-4D97-AF65-F5344CB8AC3E}">
        <p14:creationId xmlns:p14="http://schemas.microsoft.com/office/powerpoint/2010/main" val="989218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Clark University’s travel policy</a:t>
            </a:r>
          </a:p>
          <a:p>
            <a:r>
              <a:rPr lang="en-US" dirty="0"/>
              <a:t>OSPR</a:t>
            </a:r>
            <a:r>
              <a:rPr lang="en-US" baseline="0" dirty="0"/>
              <a:t> guidelines for travel reimbursement</a:t>
            </a:r>
            <a:endParaRPr lang="en-US" dirty="0"/>
          </a:p>
        </p:txBody>
      </p:sp>
      <p:sp>
        <p:nvSpPr>
          <p:cNvPr id="4" name="Slide Number Placeholder 3"/>
          <p:cNvSpPr>
            <a:spLocks noGrp="1"/>
          </p:cNvSpPr>
          <p:nvPr>
            <p:ph type="sldNum" sz="quarter" idx="10"/>
          </p:nvPr>
        </p:nvSpPr>
        <p:spPr/>
        <p:txBody>
          <a:bodyPr/>
          <a:lstStyle/>
          <a:p>
            <a:fld id="{BB3D32DE-7033-4477-822D-59D08A64A968}" type="slidenum">
              <a:rPr lang="en-US" smtClean="0"/>
              <a:t>13</a:t>
            </a:fld>
            <a:endParaRPr lang="en-US"/>
          </a:p>
        </p:txBody>
      </p:sp>
    </p:spTree>
    <p:extLst>
      <p:ext uri="{BB962C8B-B14F-4D97-AF65-F5344CB8AC3E}">
        <p14:creationId xmlns:p14="http://schemas.microsoft.com/office/powerpoint/2010/main" val="36078643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Faculty or other institutional staff should not be listed as paid consultants on a project. </a:t>
            </a:r>
          </a:p>
          <a:p>
            <a:pPr defTabSz="966433">
              <a:defRPr/>
            </a:pPr>
            <a:r>
              <a:rPr lang="en-US" dirty="0"/>
              <a:t>Consultants -- the relationship may be considered one of a subcontracting nature or procurement of services. </a:t>
            </a:r>
          </a:p>
          <a:p>
            <a:endParaRPr lang="en-US" dirty="0"/>
          </a:p>
        </p:txBody>
      </p:sp>
      <p:sp>
        <p:nvSpPr>
          <p:cNvPr id="4" name="Slide Number Placeholder 3"/>
          <p:cNvSpPr>
            <a:spLocks noGrp="1"/>
          </p:cNvSpPr>
          <p:nvPr>
            <p:ph type="sldNum" sz="quarter" idx="10"/>
          </p:nvPr>
        </p:nvSpPr>
        <p:spPr/>
        <p:txBody>
          <a:bodyPr/>
          <a:lstStyle/>
          <a:p>
            <a:fld id="{BB3D32DE-7033-4477-822D-59D08A64A968}" type="slidenum">
              <a:rPr lang="en-US" smtClean="0"/>
              <a:t>14</a:t>
            </a:fld>
            <a:endParaRPr lang="en-US"/>
          </a:p>
        </p:txBody>
      </p:sp>
    </p:spTree>
    <p:extLst>
      <p:ext uri="{BB962C8B-B14F-4D97-AF65-F5344CB8AC3E}">
        <p14:creationId xmlns:p14="http://schemas.microsoft.com/office/powerpoint/2010/main" val="22705383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Tuition and fees for training?  </a:t>
            </a:r>
          </a:p>
        </p:txBody>
      </p:sp>
      <p:sp>
        <p:nvSpPr>
          <p:cNvPr id="4" name="Slide Number Placeholder 3"/>
          <p:cNvSpPr>
            <a:spLocks noGrp="1"/>
          </p:cNvSpPr>
          <p:nvPr>
            <p:ph type="sldNum" sz="quarter" idx="10"/>
          </p:nvPr>
        </p:nvSpPr>
        <p:spPr/>
        <p:txBody>
          <a:bodyPr/>
          <a:lstStyle/>
          <a:p>
            <a:fld id="{BB3D32DE-7033-4477-822D-59D08A64A968}" type="slidenum">
              <a:rPr lang="en-US" smtClean="0"/>
              <a:t>16</a:t>
            </a:fld>
            <a:endParaRPr lang="en-US"/>
          </a:p>
        </p:txBody>
      </p:sp>
    </p:spTree>
    <p:extLst>
      <p:ext uri="{BB962C8B-B14F-4D97-AF65-F5344CB8AC3E}">
        <p14:creationId xmlns:p14="http://schemas.microsoft.com/office/powerpoint/2010/main" val="21946027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Lights and heat; snow removal; office supplies; building maintenance; services of administrative offices, </a:t>
            </a:r>
            <a:r>
              <a:rPr lang="en-US" dirty="0" err="1"/>
              <a:t>e.g.,OSPR</a:t>
            </a:r>
            <a:r>
              <a:rPr lang="en-US" dirty="0"/>
              <a:t>, Accounting</a:t>
            </a:r>
          </a:p>
        </p:txBody>
      </p:sp>
      <p:sp>
        <p:nvSpPr>
          <p:cNvPr id="4" name="Slide Number Placeholder 3"/>
          <p:cNvSpPr>
            <a:spLocks noGrp="1"/>
          </p:cNvSpPr>
          <p:nvPr>
            <p:ph type="sldNum" sz="quarter" idx="10"/>
          </p:nvPr>
        </p:nvSpPr>
        <p:spPr/>
        <p:txBody>
          <a:bodyPr/>
          <a:lstStyle/>
          <a:p>
            <a:fld id="{BB3D32DE-7033-4477-822D-59D08A64A968}" type="slidenum">
              <a:rPr lang="en-US" smtClean="0"/>
              <a:t>18</a:t>
            </a:fld>
            <a:endParaRPr lang="en-US"/>
          </a:p>
        </p:txBody>
      </p:sp>
    </p:spTree>
    <p:extLst>
      <p:ext uri="{BB962C8B-B14F-4D97-AF65-F5344CB8AC3E}">
        <p14:creationId xmlns:p14="http://schemas.microsoft.com/office/powerpoint/2010/main" val="16119203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a:t>Allowable refers to costs that may be charged to a grant or contract.</a:t>
            </a:r>
          </a:p>
          <a:p>
            <a:pPr lvl="1"/>
            <a:r>
              <a:rPr lang="en-US" dirty="0"/>
              <a:t>Allocable refers to costs that are necessary for the success of the project.</a:t>
            </a:r>
          </a:p>
          <a:p>
            <a:pPr lvl="1"/>
            <a:r>
              <a:rPr lang="en-US" dirty="0"/>
              <a:t>Reasonable refers to actions a prudent business person would employ.</a:t>
            </a:r>
          </a:p>
          <a:p>
            <a:endParaRPr lang="en-US" dirty="0"/>
          </a:p>
        </p:txBody>
      </p:sp>
      <p:sp>
        <p:nvSpPr>
          <p:cNvPr id="4" name="Slide Number Placeholder 3"/>
          <p:cNvSpPr>
            <a:spLocks noGrp="1"/>
          </p:cNvSpPr>
          <p:nvPr>
            <p:ph type="sldNum" sz="quarter" idx="10"/>
          </p:nvPr>
        </p:nvSpPr>
        <p:spPr/>
        <p:txBody>
          <a:bodyPr/>
          <a:lstStyle/>
          <a:p>
            <a:fld id="{BB3D32DE-7033-4477-822D-59D08A64A968}" type="slidenum">
              <a:rPr lang="en-US" smtClean="0"/>
              <a:t>21</a:t>
            </a:fld>
            <a:endParaRPr lang="en-US"/>
          </a:p>
        </p:txBody>
      </p:sp>
    </p:spTree>
    <p:extLst>
      <p:ext uri="{BB962C8B-B14F-4D97-AF65-F5344CB8AC3E}">
        <p14:creationId xmlns:p14="http://schemas.microsoft.com/office/powerpoint/2010/main" val="315300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CE1AD6-7B59-4F2E-BF3D-DBEA9DF77478}"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A6711-DC95-43B1-BB5D-DAA79987AFD1}" type="slidenum">
              <a:rPr lang="en-US" smtClean="0"/>
              <a:t>‹#›</a:t>
            </a:fld>
            <a:endParaRPr lang="en-US"/>
          </a:p>
        </p:txBody>
      </p:sp>
    </p:spTree>
    <p:extLst>
      <p:ext uri="{BB962C8B-B14F-4D97-AF65-F5344CB8AC3E}">
        <p14:creationId xmlns:p14="http://schemas.microsoft.com/office/powerpoint/2010/main" val="535790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CE1AD6-7B59-4F2E-BF3D-DBEA9DF77478}"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A6711-DC95-43B1-BB5D-DAA79987AFD1}" type="slidenum">
              <a:rPr lang="en-US" smtClean="0"/>
              <a:t>‹#›</a:t>
            </a:fld>
            <a:endParaRPr lang="en-US"/>
          </a:p>
        </p:txBody>
      </p:sp>
    </p:spTree>
    <p:extLst>
      <p:ext uri="{BB962C8B-B14F-4D97-AF65-F5344CB8AC3E}">
        <p14:creationId xmlns:p14="http://schemas.microsoft.com/office/powerpoint/2010/main" val="149758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CE1AD6-7B59-4F2E-BF3D-DBEA9DF77478}"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A6711-DC95-43B1-BB5D-DAA79987AFD1}" type="slidenum">
              <a:rPr lang="en-US" smtClean="0"/>
              <a:t>‹#›</a:t>
            </a:fld>
            <a:endParaRPr lang="en-US"/>
          </a:p>
        </p:txBody>
      </p:sp>
    </p:spTree>
    <p:extLst>
      <p:ext uri="{BB962C8B-B14F-4D97-AF65-F5344CB8AC3E}">
        <p14:creationId xmlns:p14="http://schemas.microsoft.com/office/powerpoint/2010/main" val="2408673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CE1AD6-7B59-4F2E-BF3D-DBEA9DF77478}"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A6711-DC95-43B1-BB5D-DAA79987AFD1}" type="slidenum">
              <a:rPr lang="en-US" smtClean="0"/>
              <a:t>‹#›</a:t>
            </a:fld>
            <a:endParaRPr lang="en-US"/>
          </a:p>
        </p:txBody>
      </p:sp>
    </p:spTree>
    <p:extLst>
      <p:ext uri="{BB962C8B-B14F-4D97-AF65-F5344CB8AC3E}">
        <p14:creationId xmlns:p14="http://schemas.microsoft.com/office/powerpoint/2010/main" val="1070979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CE1AD6-7B59-4F2E-BF3D-DBEA9DF77478}" type="datetimeFigureOut">
              <a:rPr lang="en-US" smtClean="0"/>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0A6711-DC95-43B1-BB5D-DAA79987AFD1}" type="slidenum">
              <a:rPr lang="en-US" smtClean="0"/>
              <a:t>‹#›</a:t>
            </a:fld>
            <a:endParaRPr lang="en-US"/>
          </a:p>
        </p:txBody>
      </p:sp>
    </p:spTree>
    <p:extLst>
      <p:ext uri="{BB962C8B-B14F-4D97-AF65-F5344CB8AC3E}">
        <p14:creationId xmlns:p14="http://schemas.microsoft.com/office/powerpoint/2010/main" val="2027968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CE1AD6-7B59-4F2E-BF3D-DBEA9DF77478}" type="datetimeFigureOut">
              <a:rPr lang="en-US" smtClean="0"/>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0A6711-DC95-43B1-BB5D-DAA79987AFD1}" type="slidenum">
              <a:rPr lang="en-US" smtClean="0"/>
              <a:t>‹#›</a:t>
            </a:fld>
            <a:endParaRPr lang="en-US"/>
          </a:p>
        </p:txBody>
      </p:sp>
    </p:spTree>
    <p:extLst>
      <p:ext uri="{BB962C8B-B14F-4D97-AF65-F5344CB8AC3E}">
        <p14:creationId xmlns:p14="http://schemas.microsoft.com/office/powerpoint/2010/main" val="1048366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CE1AD6-7B59-4F2E-BF3D-DBEA9DF77478}" type="datetimeFigureOut">
              <a:rPr lang="en-US" smtClean="0"/>
              <a:t>7/12/2023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0A6711-DC95-43B1-BB5D-DAA79987AFD1}" type="slidenum">
              <a:rPr lang="en-US" smtClean="0"/>
              <a:t>‹#›</a:t>
            </a:fld>
            <a:endParaRPr lang="en-US"/>
          </a:p>
        </p:txBody>
      </p:sp>
    </p:spTree>
    <p:extLst>
      <p:ext uri="{BB962C8B-B14F-4D97-AF65-F5344CB8AC3E}">
        <p14:creationId xmlns:p14="http://schemas.microsoft.com/office/powerpoint/2010/main" val="2139844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CE1AD6-7B59-4F2E-BF3D-DBEA9DF77478}" type="datetimeFigureOut">
              <a:rPr lang="en-US" smtClean="0"/>
              <a:t>7/12/2023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0A6711-DC95-43B1-BB5D-DAA79987AFD1}" type="slidenum">
              <a:rPr lang="en-US" smtClean="0"/>
              <a:t>‹#›</a:t>
            </a:fld>
            <a:endParaRPr lang="en-US"/>
          </a:p>
        </p:txBody>
      </p:sp>
    </p:spTree>
    <p:extLst>
      <p:ext uri="{BB962C8B-B14F-4D97-AF65-F5344CB8AC3E}">
        <p14:creationId xmlns:p14="http://schemas.microsoft.com/office/powerpoint/2010/main" val="434558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CE1AD6-7B59-4F2E-BF3D-DBEA9DF77478}" type="datetimeFigureOut">
              <a:rPr lang="en-US" smtClean="0"/>
              <a:t>7/12/2023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0A6711-DC95-43B1-BB5D-DAA79987AFD1}" type="slidenum">
              <a:rPr lang="en-US" smtClean="0"/>
              <a:t>‹#›</a:t>
            </a:fld>
            <a:endParaRPr lang="en-US"/>
          </a:p>
        </p:txBody>
      </p:sp>
    </p:spTree>
    <p:extLst>
      <p:ext uri="{BB962C8B-B14F-4D97-AF65-F5344CB8AC3E}">
        <p14:creationId xmlns:p14="http://schemas.microsoft.com/office/powerpoint/2010/main" val="2113360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CE1AD6-7B59-4F2E-BF3D-DBEA9DF77478}" type="datetimeFigureOut">
              <a:rPr lang="en-US" smtClean="0"/>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0A6711-DC95-43B1-BB5D-DAA79987AFD1}" type="slidenum">
              <a:rPr lang="en-US" smtClean="0"/>
              <a:t>‹#›</a:t>
            </a:fld>
            <a:endParaRPr lang="en-US"/>
          </a:p>
        </p:txBody>
      </p:sp>
    </p:spTree>
    <p:extLst>
      <p:ext uri="{BB962C8B-B14F-4D97-AF65-F5344CB8AC3E}">
        <p14:creationId xmlns:p14="http://schemas.microsoft.com/office/powerpoint/2010/main" val="857379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CE1AD6-7B59-4F2E-BF3D-DBEA9DF77478}" type="datetimeFigureOut">
              <a:rPr lang="en-US" smtClean="0"/>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0A6711-DC95-43B1-BB5D-DAA79987AFD1}" type="slidenum">
              <a:rPr lang="en-US" smtClean="0"/>
              <a:t>‹#›</a:t>
            </a:fld>
            <a:endParaRPr lang="en-US"/>
          </a:p>
        </p:txBody>
      </p:sp>
    </p:spTree>
    <p:extLst>
      <p:ext uri="{BB962C8B-B14F-4D97-AF65-F5344CB8AC3E}">
        <p14:creationId xmlns:p14="http://schemas.microsoft.com/office/powerpoint/2010/main" val="2982373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CE1AD6-7B59-4F2E-BF3D-DBEA9DF77478}" type="datetimeFigureOut">
              <a:rPr lang="en-US" smtClean="0"/>
              <a:t>7/12/2023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A6711-DC95-43B1-BB5D-DAA79987AFD1}" type="slidenum">
              <a:rPr lang="en-US" smtClean="0"/>
              <a:t>‹#›</a:t>
            </a:fld>
            <a:endParaRPr lang="en-US"/>
          </a:p>
        </p:txBody>
      </p:sp>
    </p:spTree>
    <p:extLst>
      <p:ext uri="{BB962C8B-B14F-4D97-AF65-F5344CB8AC3E}">
        <p14:creationId xmlns:p14="http://schemas.microsoft.com/office/powerpoint/2010/main" val="434418658"/>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clarku.edu/policies/detailpolicy.cfm?pid=69"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clarku.edu/offices/research/forms/travel.cfm"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clarku.edu/intranet/apdocs/Independent%20contractor%20versus%20employee%20determination%20form.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spuryear@clarku.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whitehouse.gov/omb/circulars_a021_2004/#c"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554883" y="271237"/>
            <a:ext cx="4882965" cy="4438650"/>
          </a:xfrm>
          <a:prstGeom prst="rect">
            <a:avLst/>
          </a:prstGeom>
        </p:spPr>
      </p:pic>
      <p:sp>
        <p:nvSpPr>
          <p:cNvPr id="2" name="Title 1"/>
          <p:cNvSpPr>
            <a:spLocks noGrp="1"/>
          </p:cNvSpPr>
          <p:nvPr>
            <p:ph type="ctrTitle"/>
          </p:nvPr>
        </p:nvSpPr>
        <p:spPr>
          <a:xfrm>
            <a:off x="4744661" y="1070753"/>
            <a:ext cx="7168054" cy="2297143"/>
          </a:xfrm>
        </p:spPr>
        <p:txBody>
          <a:bodyPr>
            <a:normAutofit/>
          </a:bodyPr>
          <a:lstStyle/>
          <a:p>
            <a:r>
              <a:rPr lang="en-US" dirty="0"/>
              <a:t>BUDGET</a:t>
            </a:r>
            <a:r>
              <a:rPr lang="en-US" sz="6600" dirty="0"/>
              <a:t> B</a:t>
            </a:r>
            <a:r>
              <a:rPr lang="en-US" dirty="0"/>
              <a:t>UILDING: </a:t>
            </a:r>
            <a:br>
              <a:rPr lang="en-US" dirty="0"/>
            </a:br>
            <a:r>
              <a:rPr lang="en-US" sz="2800" dirty="0"/>
              <a:t>A Training in Budget Development</a:t>
            </a:r>
            <a:br>
              <a:rPr lang="en-US" sz="2800" dirty="0"/>
            </a:br>
            <a:r>
              <a:rPr lang="en-US" sz="2800" dirty="0"/>
              <a:t> </a:t>
            </a:r>
          </a:p>
        </p:txBody>
      </p:sp>
      <p:sp>
        <p:nvSpPr>
          <p:cNvPr id="3" name="Subtitle 2"/>
          <p:cNvSpPr>
            <a:spLocks noGrp="1"/>
          </p:cNvSpPr>
          <p:nvPr>
            <p:ph type="subTitle" idx="1"/>
          </p:nvPr>
        </p:nvSpPr>
        <p:spPr>
          <a:xfrm>
            <a:off x="859122" y="5403273"/>
            <a:ext cx="3640141" cy="841664"/>
          </a:xfrm>
        </p:spPr>
        <p:txBody>
          <a:bodyPr>
            <a:normAutofit/>
          </a:bodyPr>
          <a:lstStyle/>
          <a:p>
            <a:pPr algn="l"/>
            <a:r>
              <a:rPr lang="en-US" sz="2000" dirty="0"/>
              <a:t>OSPR</a:t>
            </a:r>
          </a:p>
          <a:p>
            <a:pPr algn="l"/>
            <a:r>
              <a:rPr lang="en-US" sz="2000" dirty="0"/>
              <a:t>Updated July 2023</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67751" y="3891346"/>
            <a:ext cx="1867395" cy="26143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0914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93740"/>
            <a:ext cx="10515600" cy="4513384"/>
          </a:xfrm>
        </p:spPr>
        <p:txBody>
          <a:bodyPr>
            <a:normAutofit/>
          </a:bodyPr>
          <a:lstStyle/>
          <a:p>
            <a:pPr marL="0" indent="0">
              <a:buNone/>
            </a:pPr>
            <a:r>
              <a:rPr lang="en-US" dirty="0"/>
              <a:t>Fringe benefit packages vary and may include the costs of items such as:</a:t>
            </a:r>
          </a:p>
          <a:p>
            <a:pPr lvl="1"/>
            <a:endParaRPr lang="en-US" dirty="0"/>
          </a:p>
          <a:p>
            <a:pPr lvl="1"/>
            <a:r>
              <a:rPr lang="en-US" dirty="0"/>
              <a:t>University and State retirement programs</a:t>
            </a:r>
          </a:p>
          <a:p>
            <a:pPr lvl="1"/>
            <a:r>
              <a:rPr lang="en-US" dirty="0"/>
              <a:t>Health insurance</a:t>
            </a:r>
          </a:p>
          <a:p>
            <a:pPr lvl="1"/>
            <a:r>
              <a:rPr lang="en-US" dirty="0"/>
              <a:t>Group life insurance, </a:t>
            </a:r>
          </a:p>
          <a:p>
            <a:pPr lvl="1"/>
            <a:r>
              <a:rPr lang="en-US" dirty="0"/>
              <a:t>Social security</a:t>
            </a:r>
          </a:p>
          <a:p>
            <a:pPr lvl="1"/>
            <a:r>
              <a:rPr lang="en-US" dirty="0"/>
              <a:t>Disability insurance,</a:t>
            </a:r>
          </a:p>
          <a:p>
            <a:pPr lvl="1"/>
            <a:r>
              <a:rPr lang="en-US" dirty="0"/>
              <a:t>Workmen's compensation, and </a:t>
            </a:r>
          </a:p>
          <a:p>
            <a:pPr lvl="1"/>
            <a:r>
              <a:rPr lang="en-US" dirty="0"/>
              <a:t>Unemployment compensation  </a:t>
            </a:r>
          </a:p>
          <a:p>
            <a:endParaRPr lang="en-US" dirty="0"/>
          </a:p>
        </p:txBody>
      </p:sp>
      <p:sp>
        <p:nvSpPr>
          <p:cNvPr id="2" name="Can 1"/>
          <p:cNvSpPr/>
          <p:nvPr/>
        </p:nvSpPr>
        <p:spPr>
          <a:xfrm rot="5400000">
            <a:off x="8059822" y="468371"/>
            <a:ext cx="1033219" cy="1199747"/>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an 3"/>
          <p:cNvSpPr/>
          <p:nvPr/>
        </p:nvSpPr>
        <p:spPr>
          <a:xfrm rot="5400000">
            <a:off x="6488892" y="460170"/>
            <a:ext cx="1033220" cy="1216152"/>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an 8"/>
          <p:cNvSpPr/>
          <p:nvPr/>
        </p:nvSpPr>
        <p:spPr>
          <a:xfrm rot="5400000">
            <a:off x="9630751" y="460169"/>
            <a:ext cx="1033220" cy="1216152"/>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an 10"/>
          <p:cNvSpPr/>
          <p:nvPr/>
        </p:nvSpPr>
        <p:spPr>
          <a:xfrm rot="5400000">
            <a:off x="2739476" y="-1349640"/>
            <a:ext cx="1033220" cy="4835772"/>
          </a:xfrm>
          <a:prstGeom prst="ca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90637" y="646538"/>
            <a:ext cx="4489203" cy="769441"/>
          </a:xfrm>
          <a:prstGeom prst="rect">
            <a:avLst/>
          </a:prstGeom>
          <a:noFill/>
        </p:spPr>
        <p:txBody>
          <a:bodyPr wrap="square" lIns="91440" tIns="45720" rIns="91440" bIns="45720">
            <a:spAutoFit/>
          </a:bodyPr>
          <a:lstStyle/>
          <a:p>
            <a:pPr algn="ctr"/>
            <a:r>
              <a:rPr lang="en-US" sz="4400" b="0" cap="none" spc="0" dirty="0">
                <a:ln w="0"/>
                <a:solidFill>
                  <a:schemeClr val="tx1"/>
                </a:solidFill>
                <a:effectLst>
                  <a:outerShdw blurRad="38100" dist="19050" dir="2700000" algn="tl" rotWithShape="0">
                    <a:schemeClr val="dk1">
                      <a:alpha val="40000"/>
                    </a:schemeClr>
                  </a:outerShdw>
                </a:effectLst>
              </a:rPr>
              <a:t>Fringe Benefits</a:t>
            </a:r>
          </a:p>
        </p:txBody>
      </p:sp>
    </p:spTree>
    <p:extLst>
      <p:ext uri="{BB962C8B-B14F-4D97-AF65-F5344CB8AC3E}">
        <p14:creationId xmlns:p14="http://schemas.microsoft.com/office/powerpoint/2010/main" val="3849197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1624" y="175846"/>
            <a:ext cx="8486776" cy="1359878"/>
          </a:xfrm>
          <a:ln>
            <a:noFill/>
          </a:ln>
          <a:effectLst/>
        </p:spPr>
        <p:txBody>
          <a:bodyPr/>
          <a:lstStyle/>
          <a:p>
            <a:r>
              <a:rPr lang="en-US" b="1" dirty="0">
                <a:solidFill>
                  <a:srgbClr val="002060"/>
                </a:solidFill>
              </a:rPr>
              <a:t>Fringe Rates  (Effective June 1, 2022)</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81743228"/>
              </p:ext>
            </p:extLst>
          </p:nvPr>
        </p:nvGraphicFramePr>
        <p:xfrm>
          <a:off x="819397" y="1435937"/>
          <a:ext cx="9785268" cy="4716819"/>
        </p:xfrm>
        <a:graphic>
          <a:graphicData uri="http://schemas.openxmlformats.org/drawingml/2006/table">
            <a:tbl>
              <a:tblPr firstRow="1" bandRow="1">
                <a:tableStyleId>{5C22544A-7EE6-4342-B048-85BDC9FD1C3A}</a:tableStyleId>
              </a:tblPr>
              <a:tblGrid>
                <a:gridCol w="5530804">
                  <a:extLst>
                    <a:ext uri="{9D8B030D-6E8A-4147-A177-3AD203B41FA5}">
                      <a16:colId xmlns:a16="http://schemas.microsoft.com/office/drawing/2014/main" val="20000"/>
                    </a:ext>
                  </a:extLst>
                </a:gridCol>
                <a:gridCol w="2004090">
                  <a:extLst>
                    <a:ext uri="{9D8B030D-6E8A-4147-A177-3AD203B41FA5}">
                      <a16:colId xmlns:a16="http://schemas.microsoft.com/office/drawing/2014/main" val="20001"/>
                    </a:ext>
                  </a:extLst>
                </a:gridCol>
                <a:gridCol w="2250374">
                  <a:extLst>
                    <a:ext uri="{9D8B030D-6E8A-4147-A177-3AD203B41FA5}">
                      <a16:colId xmlns:a16="http://schemas.microsoft.com/office/drawing/2014/main" val="20002"/>
                    </a:ext>
                  </a:extLst>
                </a:gridCol>
              </a:tblGrid>
              <a:tr h="1075455">
                <a:tc>
                  <a:txBody>
                    <a:bodyPr/>
                    <a:lstStyle/>
                    <a:p>
                      <a:pPr algn="ctr"/>
                      <a:endParaRPr lang="en-US" sz="2000" dirty="0"/>
                    </a:p>
                    <a:p>
                      <a:pPr algn="ctr"/>
                      <a:r>
                        <a:rPr lang="en-US" sz="2000" dirty="0"/>
                        <a:t>Personnel</a:t>
                      </a:r>
                    </a:p>
                  </a:txBody>
                  <a:tcPr/>
                </a:tc>
                <a:tc>
                  <a:txBody>
                    <a:bodyPr/>
                    <a:lstStyle/>
                    <a:p>
                      <a:pPr algn="ctr"/>
                      <a:r>
                        <a:rPr lang="en-US" sz="2000" dirty="0"/>
                        <a:t>Federally Funded Projects</a:t>
                      </a:r>
                    </a:p>
                  </a:txBody>
                  <a:tcPr/>
                </a:tc>
                <a:tc>
                  <a:txBody>
                    <a:bodyPr/>
                    <a:lstStyle/>
                    <a:p>
                      <a:pPr algn="ctr"/>
                      <a:r>
                        <a:rPr lang="en-US" sz="2000" dirty="0"/>
                        <a:t>Non-Federally Funded</a:t>
                      </a:r>
                      <a:r>
                        <a:rPr lang="en-US" sz="2000" baseline="0" dirty="0"/>
                        <a:t> Projects</a:t>
                      </a:r>
                      <a:endParaRPr lang="en-US" sz="2000" dirty="0"/>
                    </a:p>
                  </a:txBody>
                  <a:tcPr/>
                </a:tc>
                <a:extLst>
                  <a:ext uri="{0D108BD9-81ED-4DB2-BD59-A6C34878D82A}">
                    <a16:rowId xmlns:a16="http://schemas.microsoft.com/office/drawing/2014/main" val="10000"/>
                  </a:ext>
                </a:extLst>
              </a:tr>
              <a:tr h="590187">
                <a:tc>
                  <a:txBody>
                    <a:bodyPr/>
                    <a:lstStyle/>
                    <a:p>
                      <a:r>
                        <a:rPr lang="en-US" sz="2000" dirty="0"/>
                        <a:t>Full-time Tenure</a:t>
                      </a:r>
                      <a:r>
                        <a:rPr lang="en-US" sz="2000" baseline="0" dirty="0"/>
                        <a:t> Track</a:t>
                      </a:r>
                      <a:r>
                        <a:rPr lang="en-US" sz="2000" dirty="0"/>
                        <a:t> Faculty and Faculty summer</a:t>
                      </a:r>
                      <a:r>
                        <a:rPr lang="en-US" sz="2000" baseline="0" dirty="0"/>
                        <a:t> salary</a:t>
                      </a:r>
                      <a:endParaRPr lang="en-US" sz="2000" dirty="0"/>
                    </a:p>
                  </a:txBody>
                  <a:tcPr/>
                </a:tc>
                <a:tc>
                  <a:txBody>
                    <a:bodyPr/>
                    <a:lstStyle/>
                    <a:p>
                      <a:pPr algn="ctr"/>
                      <a:r>
                        <a:rPr lang="en-US" sz="2000" dirty="0"/>
                        <a:t>45.9%</a:t>
                      </a:r>
                    </a:p>
                  </a:txBody>
                  <a:tcPr/>
                </a:tc>
                <a:tc>
                  <a:txBody>
                    <a:bodyPr/>
                    <a:lstStyle/>
                    <a:p>
                      <a:pPr algn="ctr"/>
                      <a:r>
                        <a:rPr lang="en-US" sz="2000" dirty="0"/>
                        <a:t>48.7%</a:t>
                      </a:r>
                    </a:p>
                  </a:txBody>
                  <a:tcPr/>
                </a:tc>
                <a:extLst>
                  <a:ext uri="{0D108BD9-81ED-4DB2-BD59-A6C34878D82A}">
                    <a16:rowId xmlns:a16="http://schemas.microsoft.com/office/drawing/2014/main" val="10001"/>
                  </a:ext>
                </a:extLst>
              </a:tr>
              <a:tr h="752819">
                <a:tc>
                  <a:txBody>
                    <a:bodyPr/>
                    <a:lstStyle/>
                    <a:p>
                      <a:r>
                        <a:rPr lang="en-US" sz="2000" dirty="0"/>
                        <a:t>Full-time P</a:t>
                      </a:r>
                      <a:r>
                        <a:rPr lang="en-US" sz="2000" baseline="0" dirty="0"/>
                        <a:t>rofessors of Practice, Visitors, Post-Docs, Researchers, and Staff</a:t>
                      </a:r>
                      <a:endParaRPr lang="en-US" sz="2000" dirty="0"/>
                    </a:p>
                  </a:txBody>
                  <a:tcPr/>
                </a:tc>
                <a:tc>
                  <a:txBody>
                    <a:bodyPr/>
                    <a:lstStyle/>
                    <a:p>
                      <a:pPr algn="ctr"/>
                      <a:r>
                        <a:rPr lang="en-US" sz="2000" dirty="0"/>
                        <a:t>26.1%</a:t>
                      </a:r>
                    </a:p>
                  </a:txBody>
                  <a:tcPr/>
                </a:tc>
                <a:tc>
                  <a:txBody>
                    <a:bodyPr/>
                    <a:lstStyle/>
                    <a:p>
                      <a:pPr algn="ctr"/>
                      <a:r>
                        <a:rPr lang="en-US" sz="2000" dirty="0"/>
                        <a:t>28.7%</a:t>
                      </a:r>
                    </a:p>
                  </a:txBody>
                  <a:tcPr/>
                </a:tc>
                <a:extLst>
                  <a:ext uri="{0D108BD9-81ED-4DB2-BD59-A6C34878D82A}">
                    <a16:rowId xmlns:a16="http://schemas.microsoft.com/office/drawing/2014/main" val="10002"/>
                  </a:ext>
                </a:extLst>
              </a:tr>
              <a:tr h="785425">
                <a:tc>
                  <a:txBody>
                    <a:bodyPr/>
                    <a:lstStyle/>
                    <a:p>
                      <a:r>
                        <a:rPr lang="en-US" sz="2000" dirty="0"/>
                        <a:t>Part-time Faculty</a:t>
                      </a:r>
                      <a:r>
                        <a:rPr lang="en-US" sz="2000" baseline="0" dirty="0"/>
                        <a:t>, Researchers, Post-Docs, Staff, Temporary Employees, and Faculty Summer Salary.  </a:t>
                      </a:r>
                      <a:endParaRPr lang="en-US" sz="2000" dirty="0"/>
                    </a:p>
                  </a:txBody>
                  <a:tcPr/>
                </a:tc>
                <a:tc>
                  <a:txBody>
                    <a:bodyPr/>
                    <a:lstStyle/>
                    <a:p>
                      <a:pPr algn="ctr"/>
                      <a:r>
                        <a:rPr lang="en-US" sz="2000" dirty="0"/>
                        <a:t>13.5%</a:t>
                      </a:r>
                    </a:p>
                  </a:txBody>
                  <a:tcPr/>
                </a:tc>
                <a:tc>
                  <a:txBody>
                    <a:bodyPr/>
                    <a:lstStyle/>
                    <a:p>
                      <a:pPr algn="ctr"/>
                      <a:r>
                        <a:rPr lang="en-US" sz="2000" dirty="0"/>
                        <a:t>13.5%</a:t>
                      </a:r>
                    </a:p>
                  </a:txBody>
                  <a:tcPr/>
                </a:tc>
                <a:extLst>
                  <a:ext uri="{0D108BD9-81ED-4DB2-BD59-A6C34878D82A}">
                    <a16:rowId xmlns:a16="http://schemas.microsoft.com/office/drawing/2014/main" val="10003"/>
                  </a:ext>
                </a:extLst>
              </a:tr>
              <a:tr h="430182">
                <a:tc>
                  <a:txBody>
                    <a:bodyPr/>
                    <a:lstStyle/>
                    <a:p>
                      <a:r>
                        <a:rPr lang="en-US" sz="2000" dirty="0"/>
                        <a:t>PhD Graduate Students (Union positions, full academic year)</a:t>
                      </a:r>
                    </a:p>
                  </a:txBody>
                  <a:tcPr/>
                </a:tc>
                <a:tc>
                  <a:txBody>
                    <a:bodyPr/>
                    <a:lstStyle/>
                    <a:p>
                      <a:pPr algn="ctr"/>
                      <a:r>
                        <a:rPr lang="en-US" sz="2000" dirty="0"/>
                        <a:t>9.7%</a:t>
                      </a:r>
                    </a:p>
                  </a:txBody>
                  <a:tcPr/>
                </a:tc>
                <a:tc>
                  <a:txBody>
                    <a:bodyPr/>
                    <a:lstStyle/>
                    <a:p>
                      <a:pPr algn="ctr"/>
                      <a:r>
                        <a:rPr lang="en-US" sz="2000" dirty="0"/>
                        <a:t>9.7%</a:t>
                      </a:r>
                    </a:p>
                  </a:txBody>
                  <a:tcPr/>
                </a:tc>
                <a:extLst>
                  <a:ext uri="{0D108BD9-81ED-4DB2-BD59-A6C34878D82A}">
                    <a16:rowId xmlns:a16="http://schemas.microsoft.com/office/drawing/2014/main" val="3264364737"/>
                  </a:ext>
                </a:extLst>
              </a:tr>
              <a:tr h="430182">
                <a:tc>
                  <a:txBody>
                    <a:bodyPr/>
                    <a:lstStyle/>
                    <a:p>
                      <a:r>
                        <a:rPr lang="en-US" sz="2000" dirty="0"/>
                        <a:t>Graduate</a:t>
                      </a:r>
                      <a:r>
                        <a:rPr lang="en-US" sz="2000" baseline="0" dirty="0"/>
                        <a:t> and Undergraduate student employees -  Applies to summer wages only</a:t>
                      </a:r>
                      <a:endParaRPr lang="en-US" sz="2000" dirty="0"/>
                    </a:p>
                  </a:txBody>
                  <a:tcPr/>
                </a:tc>
                <a:tc>
                  <a:txBody>
                    <a:bodyPr/>
                    <a:lstStyle/>
                    <a:p>
                      <a:pPr algn="ctr"/>
                      <a:r>
                        <a:rPr lang="en-US" sz="2000" dirty="0"/>
                        <a:t>9.7%</a:t>
                      </a:r>
                    </a:p>
                  </a:txBody>
                  <a:tcPr/>
                </a:tc>
                <a:tc>
                  <a:txBody>
                    <a:bodyPr/>
                    <a:lstStyle/>
                    <a:p>
                      <a:pPr algn="ctr"/>
                      <a:r>
                        <a:rPr lang="en-US" sz="2000" dirty="0"/>
                        <a:t>9.7%</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162014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2450122"/>
            <a:ext cx="11772900" cy="3834417"/>
          </a:xfrm>
        </p:spPr>
        <p:txBody>
          <a:bodyPr>
            <a:normAutofit lnSpcReduction="10000"/>
          </a:bodyPr>
          <a:lstStyle/>
          <a:p>
            <a:endParaRPr lang="en-US" dirty="0"/>
          </a:p>
          <a:p>
            <a:r>
              <a:rPr lang="en-US" dirty="0"/>
              <a:t>Equipment is defined as a capital expenditure of over $5000.  </a:t>
            </a:r>
          </a:p>
          <a:p>
            <a:r>
              <a:rPr lang="en-US" dirty="0"/>
              <a:t>Supplies include items (unit cost under $5000), which are </a:t>
            </a:r>
            <a:r>
              <a:rPr lang="en-US" b="1" dirty="0">
                <a:solidFill>
                  <a:srgbClr val="FF6600"/>
                </a:solidFill>
              </a:rPr>
              <a:t>directly related and solely dedicated</a:t>
            </a:r>
            <a:r>
              <a:rPr lang="en-US" b="1" dirty="0">
                <a:solidFill>
                  <a:schemeClr val="accent2">
                    <a:lumMod val="75000"/>
                  </a:schemeClr>
                </a:solidFill>
              </a:rPr>
              <a:t> </a:t>
            </a:r>
            <a:r>
              <a:rPr lang="en-US" dirty="0"/>
              <a:t>to the objectives of the project and are above and beyond office supplies provided by Clark, i.e., software, printing, postage, software and chemicals. </a:t>
            </a:r>
          </a:p>
          <a:p>
            <a:r>
              <a:rPr lang="en-US" dirty="0"/>
              <a:t>Computers under $5,000 are considered supplies.  But if software necessary to make them operable bring the cost over $5K, then the purchase is considered “equipment.”</a:t>
            </a:r>
          </a:p>
        </p:txBody>
      </p:sp>
      <p:sp>
        <p:nvSpPr>
          <p:cNvPr id="5" name="Cube 4"/>
          <p:cNvSpPr/>
          <p:nvPr/>
        </p:nvSpPr>
        <p:spPr>
          <a:xfrm>
            <a:off x="975584" y="935915"/>
            <a:ext cx="4030532" cy="1301578"/>
          </a:xfrm>
          <a:prstGeom prst="cub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dirty="0">
              <a:solidFill>
                <a:schemeClr val="bg1"/>
              </a:solidFill>
              <a:latin typeface="+mj-lt"/>
            </a:endParaRPr>
          </a:p>
          <a:p>
            <a:pPr algn="ctr"/>
            <a:r>
              <a:rPr lang="en-US" sz="4400" dirty="0">
                <a:solidFill>
                  <a:schemeClr val="bg1"/>
                </a:solidFill>
                <a:latin typeface="+mj-lt"/>
              </a:rPr>
              <a:t>Equipment </a:t>
            </a:r>
          </a:p>
          <a:p>
            <a:pPr algn="ctr"/>
            <a:endParaRPr lang="en-US" sz="4400" dirty="0">
              <a:solidFill>
                <a:schemeClr val="bg1"/>
              </a:solidFill>
              <a:latin typeface="+mj-lt"/>
            </a:endParaRPr>
          </a:p>
        </p:txBody>
      </p:sp>
      <p:sp>
        <p:nvSpPr>
          <p:cNvPr id="7" name="Cube 6"/>
          <p:cNvSpPr/>
          <p:nvPr/>
        </p:nvSpPr>
        <p:spPr>
          <a:xfrm>
            <a:off x="5468134" y="1066800"/>
            <a:ext cx="1366222" cy="1170693"/>
          </a:xfrm>
          <a:prstGeom prst="cub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latin typeface="+mj-lt"/>
              </a:rPr>
              <a:t>and</a:t>
            </a:r>
          </a:p>
        </p:txBody>
      </p:sp>
      <p:sp>
        <p:nvSpPr>
          <p:cNvPr id="8" name="Cube 7"/>
          <p:cNvSpPr/>
          <p:nvPr/>
        </p:nvSpPr>
        <p:spPr>
          <a:xfrm>
            <a:off x="7296374" y="935915"/>
            <a:ext cx="3227294" cy="1301578"/>
          </a:xfrm>
          <a:prstGeom prst="cub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latin typeface="+mj-lt"/>
              </a:rPr>
              <a:t>Supplies</a:t>
            </a:r>
          </a:p>
        </p:txBody>
      </p:sp>
    </p:spTree>
    <p:extLst>
      <p:ext uri="{BB962C8B-B14F-4D97-AF65-F5344CB8AC3E}">
        <p14:creationId xmlns:p14="http://schemas.microsoft.com/office/powerpoint/2010/main" val="1200670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991516"/>
            <a:ext cx="10556631" cy="4624582"/>
          </a:xfrm>
        </p:spPr>
        <p:txBody>
          <a:bodyPr>
            <a:normAutofit/>
          </a:bodyPr>
          <a:lstStyle/>
          <a:p>
            <a:endParaRPr lang="en-US" dirty="0"/>
          </a:p>
          <a:p>
            <a:r>
              <a:rPr lang="en-US" dirty="0"/>
              <a:t>Travel costs (if allowable under sponsor guidelines) should be treated as a direct cost of the grant where such travel will provide direct scientific benefit to the program and is within specific sponsor restrictions.</a:t>
            </a:r>
          </a:p>
          <a:p>
            <a:r>
              <a:rPr lang="en-US" dirty="0"/>
              <a:t>Reimbursement may be available for transportation (airfare, ground transportation), hotels, meals, telephone charges, and registration costs and fees. </a:t>
            </a:r>
          </a:p>
          <a:p>
            <a:r>
              <a:rPr lang="en-US" dirty="0">
                <a:hlinkClick r:id="rId3"/>
              </a:rPr>
              <a:t>http://www.clarku.edu/policies/detailpolicy.cfm?pid=69</a:t>
            </a:r>
            <a:endParaRPr lang="en-US" dirty="0"/>
          </a:p>
          <a:p>
            <a:r>
              <a:rPr lang="en-US" dirty="0">
                <a:hlinkClick r:id="rId4"/>
              </a:rPr>
              <a:t>http://www.clarku.edu/offices/research/forms/travel.cfm</a:t>
            </a:r>
            <a:endParaRPr lang="en-US" dirty="0"/>
          </a:p>
          <a:p>
            <a:endParaRPr lang="en-US" dirty="0"/>
          </a:p>
        </p:txBody>
      </p:sp>
      <p:sp>
        <p:nvSpPr>
          <p:cNvPr id="6" name="Oval 5"/>
          <p:cNvSpPr/>
          <p:nvPr/>
        </p:nvSpPr>
        <p:spPr>
          <a:xfrm>
            <a:off x="4467225" y="1085184"/>
            <a:ext cx="914400" cy="702468"/>
          </a:xfrm>
          <a:prstGeom prst="ellipse">
            <a:avLst/>
          </a:prstGeom>
          <a:solidFill>
            <a:schemeClr val="tx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937773" y="1109720"/>
            <a:ext cx="914400" cy="677799"/>
          </a:xfrm>
          <a:prstGeom prst="ellipse">
            <a:avLst/>
          </a:prstGeom>
          <a:solidFill>
            <a:schemeClr val="tx1"/>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603490" y="421840"/>
            <a:ext cx="1832480" cy="77680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nip Same Side Corner Rectangle 10"/>
          <p:cNvSpPr/>
          <p:nvPr/>
        </p:nvSpPr>
        <p:spPr>
          <a:xfrm>
            <a:off x="4226186" y="808892"/>
            <a:ext cx="2784214" cy="605912"/>
          </a:xfrm>
          <a:prstGeom prst="snip2Same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chemeClr val="tx1"/>
                </a:solidFill>
                <a:latin typeface="+mj-lt"/>
              </a:rPr>
              <a:t>Travel</a:t>
            </a:r>
          </a:p>
        </p:txBody>
      </p:sp>
    </p:spTree>
    <p:extLst>
      <p:ext uri="{BB962C8B-B14F-4D97-AF65-F5344CB8AC3E}">
        <p14:creationId xmlns:p14="http://schemas.microsoft.com/office/powerpoint/2010/main" val="2608757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7539" y="2039815"/>
            <a:ext cx="11066584" cy="4513385"/>
          </a:xfrm>
        </p:spPr>
        <p:txBody>
          <a:bodyPr>
            <a:normAutofit/>
          </a:bodyPr>
          <a:lstStyle/>
          <a:p>
            <a:r>
              <a:rPr lang="en-US" dirty="0"/>
              <a:t>Consultants are individuals </a:t>
            </a:r>
            <a:r>
              <a:rPr lang="en-US" b="1" dirty="0">
                <a:solidFill>
                  <a:schemeClr val="accent6">
                    <a:lumMod val="75000"/>
                  </a:schemeClr>
                </a:solidFill>
              </a:rPr>
              <a:t>outside the university</a:t>
            </a:r>
            <a:r>
              <a:rPr lang="en-US" dirty="0"/>
              <a:t>, whose expertise and skills will add value to the project. </a:t>
            </a:r>
          </a:p>
          <a:p>
            <a:r>
              <a:rPr lang="en-US" dirty="0"/>
              <a:t>Consultants are never listed in the Salaries section of a proposal's budget. </a:t>
            </a:r>
          </a:p>
          <a:p>
            <a:r>
              <a:rPr lang="en-US" dirty="0"/>
              <a:t>Consultant costs are generally expressed in per diem rates plus travel. </a:t>
            </a:r>
          </a:p>
          <a:p>
            <a:r>
              <a:rPr lang="en-US" dirty="0"/>
              <a:t>Some sponsors, such as NSF, have per diem rate limits. </a:t>
            </a:r>
          </a:p>
          <a:p>
            <a:r>
              <a:rPr lang="en-US" dirty="0"/>
              <a:t>To determine whether an individual qualifies as a consultant or temporary employee at Clark, complete and submit the checklist in this link: </a:t>
            </a:r>
            <a:r>
              <a:rPr lang="en-US" dirty="0">
                <a:hlinkClick r:id="rId3"/>
              </a:rPr>
              <a:t>http://www.clarku.edu/intranet/apdocs/Independent%20contractor%20versus%20employee%20determination%20form.pdf</a:t>
            </a:r>
            <a:endParaRPr lang="en-US" dirty="0"/>
          </a:p>
        </p:txBody>
      </p:sp>
      <p:sp>
        <p:nvSpPr>
          <p:cNvPr id="4" name="Can 3"/>
          <p:cNvSpPr/>
          <p:nvPr/>
        </p:nvSpPr>
        <p:spPr>
          <a:xfrm>
            <a:off x="3705225" y="640495"/>
            <a:ext cx="3790950" cy="1000125"/>
          </a:xfrm>
          <a:prstGeom prst="can">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latin typeface="+mj-lt"/>
              </a:rPr>
              <a:t>Consultants</a:t>
            </a:r>
          </a:p>
        </p:txBody>
      </p:sp>
      <p:sp>
        <p:nvSpPr>
          <p:cNvPr id="5" name="Flowchart: Extract 4"/>
          <p:cNvSpPr/>
          <p:nvPr/>
        </p:nvSpPr>
        <p:spPr>
          <a:xfrm rot="5400000">
            <a:off x="1209675" y="827266"/>
            <a:ext cx="685800" cy="772320"/>
          </a:xfrm>
          <a:prstGeom prst="flowChartExtra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Isosceles Triangle 5"/>
          <p:cNvSpPr/>
          <p:nvPr/>
        </p:nvSpPr>
        <p:spPr>
          <a:xfrm rot="16200000">
            <a:off x="9337279" y="751518"/>
            <a:ext cx="765172" cy="914400"/>
          </a:xfrm>
          <a:prstGeom prst="triangl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6554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2552" y="1837706"/>
            <a:ext cx="11479901" cy="4916385"/>
          </a:xfrm>
        </p:spPr>
        <p:txBody>
          <a:bodyPr>
            <a:normAutofit lnSpcReduction="10000"/>
          </a:bodyPr>
          <a:lstStyle/>
          <a:p>
            <a:r>
              <a:rPr lang="en-US" dirty="0"/>
              <a:t>Some proposals represent a collaboration of work by more than one institution and/or another organization doing a designated portion of the work.  Where Clark is the prime applicant and awardee (if funded), these other collaborators or organizations/institutions will be </a:t>
            </a:r>
            <a:r>
              <a:rPr lang="en-US" dirty="0" err="1"/>
              <a:t>subawardees</a:t>
            </a:r>
            <a:r>
              <a:rPr lang="en-US" dirty="0"/>
              <a:t> or subcontractors.</a:t>
            </a:r>
          </a:p>
          <a:p>
            <a:r>
              <a:rPr lang="en-US" dirty="0"/>
              <a:t>Costs of subaward or subcontracts are usually represented in the budget as a single line item and are usually accompanied by a separate budget </a:t>
            </a:r>
          </a:p>
          <a:p>
            <a:pPr marL="228600" lvl="1">
              <a:spcBef>
                <a:spcPts val="1000"/>
              </a:spcBef>
            </a:pPr>
            <a:r>
              <a:rPr lang="en-US" sz="2800" dirty="0"/>
              <a:t>The subaward/subcontract total budget includes both direct and indirect costs in the single line item on the prime institution's proposal budget. </a:t>
            </a:r>
          </a:p>
          <a:p>
            <a:pPr marL="228600" lvl="1">
              <a:spcBef>
                <a:spcPts val="1000"/>
              </a:spcBef>
            </a:pPr>
            <a:r>
              <a:rPr lang="en-US" sz="2800" dirty="0"/>
              <a:t>Most institutions require a subawardee institutional official's commitment (statement of work and budget) to the project before the prime institution’s submission of the proposal. </a:t>
            </a:r>
          </a:p>
          <a:p>
            <a:endParaRPr lang="en-US" dirty="0"/>
          </a:p>
        </p:txBody>
      </p:sp>
      <p:sp>
        <p:nvSpPr>
          <p:cNvPr id="4" name="Cube 3"/>
          <p:cNvSpPr/>
          <p:nvPr/>
        </p:nvSpPr>
        <p:spPr>
          <a:xfrm>
            <a:off x="1962150" y="438150"/>
            <a:ext cx="3057525" cy="1216152"/>
          </a:xfrm>
          <a:prstGeom prst="cub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latin typeface="+mj-lt"/>
              </a:rPr>
              <a:t>Subawards</a:t>
            </a:r>
          </a:p>
        </p:txBody>
      </p:sp>
      <p:sp>
        <p:nvSpPr>
          <p:cNvPr id="5" name="Can 4"/>
          <p:cNvSpPr/>
          <p:nvPr/>
        </p:nvSpPr>
        <p:spPr>
          <a:xfrm>
            <a:off x="5343525" y="847725"/>
            <a:ext cx="914400" cy="806577"/>
          </a:xfrm>
          <a:prstGeom prst="can">
            <a:avLst>
              <a:gd name="adj" fmla="val 2027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or</a:t>
            </a:r>
          </a:p>
        </p:txBody>
      </p:sp>
      <p:sp>
        <p:nvSpPr>
          <p:cNvPr id="7" name="Cube 6"/>
          <p:cNvSpPr/>
          <p:nvPr/>
        </p:nvSpPr>
        <p:spPr>
          <a:xfrm>
            <a:off x="6581775" y="438150"/>
            <a:ext cx="3429000" cy="1216152"/>
          </a:xfrm>
          <a:prstGeom prst="cub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latin typeface="+mj-lt"/>
              </a:rPr>
              <a:t>Subcontracts</a:t>
            </a:r>
          </a:p>
        </p:txBody>
      </p:sp>
    </p:spTree>
    <p:extLst>
      <p:ext uri="{BB962C8B-B14F-4D97-AF65-F5344CB8AC3E}">
        <p14:creationId xmlns:p14="http://schemas.microsoft.com/office/powerpoint/2010/main" val="113929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10154" y="2414955"/>
            <a:ext cx="7576771" cy="3773732"/>
          </a:xfrm>
        </p:spPr>
        <p:txBody>
          <a:bodyPr>
            <a:normAutofit/>
          </a:bodyPr>
          <a:lstStyle/>
          <a:p>
            <a:endParaRPr lang="en-US" dirty="0"/>
          </a:p>
          <a:p>
            <a:pPr marL="0" indent="0">
              <a:buNone/>
            </a:pPr>
            <a:r>
              <a:rPr lang="en-US" dirty="0"/>
              <a:t>May include such items as: </a:t>
            </a:r>
            <a:br>
              <a:rPr lang="en-US" dirty="0"/>
            </a:br>
            <a:endParaRPr lang="en-US" dirty="0"/>
          </a:p>
          <a:p>
            <a:pPr marL="917575" indent="-461963">
              <a:buClr>
                <a:schemeClr val="accent1">
                  <a:lumMod val="75000"/>
                </a:schemeClr>
              </a:buClr>
              <a:buFont typeface="Wingdings" charset="2"/>
              <a:buChar char="q"/>
            </a:pPr>
            <a:r>
              <a:rPr lang="en-US" dirty="0"/>
              <a:t>Participant payments</a:t>
            </a:r>
          </a:p>
          <a:p>
            <a:pPr marL="917575" indent="-461963">
              <a:buClr>
                <a:schemeClr val="accent1">
                  <a:lumMod val="75000"/>
                </a:schemeClr>
              </a:buClr>
              <a:buFont typeface="Wingdings" charset="2"/>
              <a:buChar char="q"/>
            </a:pPr>
            <a:r>
              <a:rPr lang="en-US" dirty="0"/>
              <a:t>Animal care per diems</a:t>
            </a:r>
          </a:p>
          <a:p>
            <a:pPr marL="917575" indent="-461963">
              <a:buClr>
                <a:schemeClr val="accent1">
                  <a:lumMod val="75000"/>
                </a:schemeClr>
              </a:buClr>
              <a:buFont typeface="Wingdings" charset="2"/>
              <a:buChar char="q"/>
            </a:pPr>
            <a:r>
              <a:rPr lang="en-US" dirty="0"/>
              <a:t>Publication charges</a:t>
            </a:r>
          </a:p>
          <a:p>
            <a:pPr marL="917575" indent="-461963">
              <a:buClr>
                <a:schemeClr val="accent1">
                  <a:lumMod val="75000"/>
                </a:schemeClr>
              </a:buClr>
              <a:buFont typeface="Wingdings" charset="2"/>
              <a:buChar char="q"/>
            </a:pPr>
            <a:r>
              <a:rPr lang="en-US" dirty="0"/>
              <a:t>Training fees</a:t>
            </a:r>
          </a:p>
          <a:p>
            <a:pPr marL="0" indent="0">
              <a:buNone/>
            </a:pPr>
            <a:endParaRPr lang="en-US" dirty="0"/>
          </a:p>
        </p:txBody>
      </p:sp>
      <p:sp>
        <p:nvSpPr>
          <p:cNvPr id="7" name="Cube 6"/>
          <p:cNvSpPr/>
          <p:nvPr/>
        </p:nvSpPr>
        <p:spPr>
          <a:xfrm>
            <a:off x="4814987" y="848925"/>
            <a:ext cx="1875692" cy="1216152"/>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t>Costs</a:t>
            </a:r>
          </a:p>
        </p:txBody>
      </p:sp>
      <p:sp>
        <p:nvSpPr>
          <p:cNvPr id="8" name="Cube 7"/>
          <p:cNvSpPr/>
          <p:nvPr/>
        </p:nvSpPr>
        <p:spPr>
          <a:xfrm>
            <a:off x="2699970" y="351810"/>
            <a:ext cx="1875692" cy="1216152"/>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t>Other</a:t>
            </a:r>
          </a:p>
        </p:txBody>
      </p:sp>
    </p:spTree>
    <p:extLst>
      <p:ext uri="{BB962C8B-B14F-4D97-AF65-F5344CB8AC3E}">
        <p14:creationId xmlns:p14="http://schemas.microsoft.com/office/powerpoint/2010/main" val="27587351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a:t>When </a:t>
            </a:r>
            <a:r>
              <a:rPr lang="en-US" b="1" dirty="0">
                <a:solidFill>
                  <a:srgbClr val="7030A0"/>
                </a:solidFill>
              </a:rPr>
              <a:t>cost sharing or matching</a:t>
            </a:r>
            <a:r>
              <a:rPr lang="en-US" dirty="0">
                <a:solidFill>
                  <a:srgbClr val="7030A0"/>
                </a:solidFill>
              </a:rPr>
              <a:t> </a:t>
            </a:r>
            <a:r>
              <a:rPr lang="en-US" dirty="0"/>
              <a:t>is required by a funding agency or offered by the University, the sources of a proposal's cost sharing or matching must be itemized and based upon current market prices.  When projects are audited by a funding organization, cost sharing items as well as the expenditure of agency funds are commonly examined.</a:t>
            </a:r>
          </a:p>
          <a:p>
            <a:r>
              <a:rPr lang="en-US" dirty="0"/>
              <a:t>There are basically two kinds of matching: </a:t>
            </a:r>
            <a:r>
              <a:rPr lang="en-US" b="1" dirty="0">
                <a:solidFill>
                  <a:srgbClr val="7030A0"/>
                </a:solidFill>
              </a:rPr>
              <a:t>cash</a:t>
            </a:r>
            <a:r>
              <a:rPr lang="en-US" dirty="0"/>
              <a:t> and </a:t>
            </a:r>
            <a:r>
              <a:rPr lang="en-US" b="1" dirty="0">
                <a:solidFill>
                  <a:srgbClr val="7030A0"/>
                </a:solidFill>
              </a:rPr>
              <a:t>in-kind</a:t>
            </a:r>
            <a:r>
              <a:rPr lang="en-US" dirty="0"/>
              <a:t>.  All items that require the exchange of money are regarded as cash matching.  These may include the costs of some faculty salary, supplies, or travel which are to be charged to a University operating account.  Any items that do not involve the transfer of money are classified as in-kind matching, including any waived indirect costs and the use of specialized facilities not included in the University’s indirect cost pool.</a:t>
            </a:r>
          </a:p>
          <a:p>
            <a:r>
              <a:rPr lang="en-US" dirty="0"/>
              <a:t>Cost sharing or matching funds may come from a department, institute, Dean of Research or other appropriate university source.  The source for the cost share or matching funds must be determined and their commitment to it documented prior to submission of the proposal.</a:t>
            </a:r>
          </a:p>
          <a:p>
            <a:r>
              <a:rPr lang="en-US" dirty="0"/>
              <a:t>Some funders such as NSF prohibit voluntary cost sharing.</a:t>
            </a:r>
          </a:p>
          <a:p>
            <a:endParaRPr lang="en-US" dirty="0"/>
          </a:p>
        </p:txBody>
      </p:sp>
      <p:sp>
        <p:nvSpPr>
          <p:cNvPr id="4" name="Pie 3"/>
          <p:cNvSpPr/>
          <p:nvPr/>
        </p:nvSpPr>
        <p:spPr>
          <a:xfrm>
            <a:off x="9015351" y="570705"/>
            <a:ext cx="914400" cy="914400"/>
          </a:xfrm>
          <a:prstGeom prst="pi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5" name="Pie 4"/>
          <p:cNvSpPr/>
          <p:nvPr/>
        </p:nvSpPr>
        <p:spPr>
          <a:xfrm rot="10800000">
            <a:off x="10036629" y="570706"/>
            <a:ext cx="914400" cy="914400"/>
          </a:xfrm>
          <a:prstGeom prst="pi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p:cNvSpPr/>
          <p:nvPr/>
        </p:nvSpPr>
        <p:spPr>
          <a:xfrm>
            <a:off x="1159824" y="570705"/>
            <a:ext cx="6032665" cy="9144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solidFill>
                  <a:srgbClr val="7030A0"/>
                </a:solidFill>
              </a:rPr>
              <a:t>Cost Sharing or Matching</a:t>
            </a:r>
          </a:p>
        </p:txBody>
      </p:sp>
    </p:spTree>
    <p:extLst>
      <p:ext uri="{BB962C8B-B14F-4D97-AF65-F5344CB8AC3E}">
        <p14:creationId xmlns:p14="http://schemas.microsoft.com/office/powerpoint/2010/main" val="2614076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60600"/>
            <a:ext cx="10833100" cy="4457700"/>
          </a:xfrm>
        </p:spPr>
        <p:txBody>
          <a:bodyPr>
            <a:normAutofit fontScale="92500" lnSpcReduction="10000"/>
          </a:bodyPr>
          <a:lstStyle/>
          <a:p>
            <a:r>
              <a:rPr lang="en-US" altLang="en-US" sz="2400" dirty="0"/>
              <a:t>Indirect costs are defined as "costs that are incurred for common or joint objectives and, therefore, cannot be identified readily and specifically with a particular sponsored project, instructional activity, or any other institutional activity."  </a:t>
            </a:r>
          </a:p>
          <a:p>
            <a:r>
              <a:rPr lang="en-US" altLang="en-US" sz="2400" dirty="0"/>
              <a:t>Indirect costs represent an average of expenses that cannot be charged directly to grants and contracts, such as:  </a:t>
            </a:r>
            <a:r>
              <a:rPr lang="en-US" sz="2400" dirty="0"/>
              <a:t>Facility-related costs, service-related costs, and administrative costs.</a:t>
            </a:r>
            <a:endParaRPr lang="en-US" altLang="en-US" sz="2400" dirty="0"/>
          </a:p>
          <a:p>
            <a:r>
              <a:rPr lang="en-US" sz="2400" dirty="0"/>
              <a:t>Indirect costs are not a specific budget figure, but a calculation based upon a federally negotiated rate unique to Clark. Indirect Cost Rate (effective June 1, 2022):</a:t>
            </a:r>
          </a:p>
          <a:p>
            <a:endParaRPr lang="en-US" altLang="en-US" sz="2200" dirty="0"/>
          </a:p>
          <a:p>
            <a:pPr marL="0" indent="0">
              <a:buNone/>
            </a:pPr>
            <a:endParaRPr lang="en-US" dirty="0"/>
          </a:p>
          <a:p>
            <a:pPr marL="0" indent="0">
              <a:buNone/>
            </a:pPr>
            <a:endParaRPr lang="en-US" dirty="0"/>
          </a:p>
          <a:p>
            <a:pPr marL="0" indent="0">
              <a:buNone/>
            </a:pPr>
            <a:endParaRPr lang="en-US" dirty="0"/>
          </a:p>
          <a:p>
            <a:pPr marL="0" indent="0">
              <a:buNone/>
            </a:pPr>
            <a:r>
              <a:rPr lang="en-US" dirty="0"/>
              <a:t>*</a:t>
            </a:r>
            <a:r>
              <a:rPr lang="en-US" sz="1900" dirty="0"/>
              <a:t>This rate is applicable only in very limited circumstances and should only be applied after consultation with OSPR</a:t>
            </a:r>
          </a:p>
        </p:txBody>
      </p:sp>
      <p:sp>
        <p:nvSpPr>
          <p:cNvPr id="4" name="Cube 3"/>
          <p:cNvSpPr/>
          <p:nvPr/>
        </p:nvSpPr>
        <p:spPr>
          <a:xfrm>
            <a:off x="988385" y="344056"/>
            <a:ext cx="3819525" cy="1216152"/>
          </a:xfrm>
          <a:prstGeom prst="cub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latin typeface="+mj-lt"/>
              </a:rPr>
              <a:t>Indirect Costs</a:t>
            </a:r>
          </a:p>
        </p:txBody>
      </p:sp>
      <p:sp>
        <p:nvSpPr>
          <p:cNvPr id="2" name="TextBox 1"/>
          <p:cNvSpPr txBox="1"/>
          <p:nvPr/>
        </p:nvSpPr>
        <p:spPr>
          <a:xfrm>
            <a:off x="3451124" y="4731831"/>
            <a:ext cx="4685674" cy="1107996"/>
          </a:xfrm>
          <a:prstGeom prst="rect">
            <a:avLst/>
          </a:prstGeom>
          <a:noFill/>
        </p:spPr>
        <p:txBody>
          <a:bodyPr wrap="square" rtlCol="0">
            <a:spAutoFit/>
          </a:bodyPr>
          <a:lstStyle/>
          <a:p>
            <a:pPr lvl="1"/>
            <a:r>
              <a:rPr lang="en-US" sz="2400" b="1" dirty="0">
                <a:solidFill>
                  <a:srgbClr val="FF6600"/>
                </a:solidFill>
              </a:rPr>
              <a:t>50.3% (on-campus projects)</a:t>
            </a:r>
          </a:p>
          <a:p>
            <a:pPr lvl="1"/>
            <a:r>
              <a:rPr lang="en-US" sz="2400" b="1" dirty="0">
                <a:solidFill>
                  <a:srgbClr val="FF6600"/>
                </a:solidFill>
              </a:rPr>
              <a:t>20.7% (off-campus projects)*</a:t>
            </a:r>
          </a:p>
          <a:p>
            <a:endParaRPr lang="en-US" dirty="0"/>
          </a:p>
        </p:txBody>
      </p:sp>
    </p:spTree>
    <p:extLst>
      <p:ext uri="{BB962C8B-B14F-4D97-AF65-F5344CB8AC3E}">
        <p14:creationId xmlns:p14="http://schemas.microsoft.com/office/powerpoint/2010/main" val="32874240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50800" dist="38100" dir="2700000" algn="tl" rotWithShape="0">
              <a:prstClr val="black">
                <a:alpha val="40000"/>
              </a:prstClr>
            </a:outerShdw>
          </a:effectLst>
        </p:spPr>
        <p:txBody>
          <a:bodyPr/>
          <a:lstStyle/>
          <a:p>
            <a:r>
              <a:rPr lang="en-US" b="1" dirty="0">
                <a:solidFill>
                  <a:schemeClr val="accent6">
                    <a:lumMod val="75000"/>
                  </a:schemeClr>
                </a:solidFill>
              </a:rPr>
              <a:t>Calculation of Indirect Costs</a:t>
            </a:r>
          </a:p>
        </p:txBody>
      </p:sp>
      <p:sp>
        <p:nvSpPr>
          <p:cNvPr id="3" name="Content Placeholder 2"/>
          <p:cNvSpPr>
            <a:spLocks noGrp="1"/>
          </p:cNvSpPr>
          <p:nvPr>
            <p:ph idx="1"/>
          </p:nvPr>
        </p:nvSpPr>
        <p:spPr>
          <a:xfrm>
            <a:off x="838200" y="1690688"/>
            <a:ext cx="10515600" cy="4994032"/>
          </a:xfrm>
        </p:spPr>
        <p:txBody>
          <a:bodyPr>
            <a:normAutofit fontScale="32500" lnSpcReduction="20000"/>
          </a:bodyPr>
          <a:lstStyle/>
          <a:p>
            <a:pPr marL="0" indent="0">
              <a:buNone/>
            </a:pPr>
            <a:r>
              <a:rPr lang="en-US" sz="7400" dirty="0"/>
              <a:t>Modified Total Direct Cost (MTDC) are </a:t>
            </a:r>
            <a:r>
              <a:rPr lang="en-US" sz="7400" b="1" dirty="0">
                <a:solidFill>
                  <a:schemeClr val="accent6">
                    <a:lumMod val="75000"/>
                  </a:schemeClr>
                </a:solidFill>
              </a:rPr>
              <a:t>total direct costs minus </a:t>
            </a:r>
            <a:r>
              <a:rPr lang="en-US" sz="7400" dirty="0"/>
              <a:t>the following</a:t>
            </a:r>
            <a:r>
              <a:rPr lang="en-US" sz="7400" b="1" dirty="0">
                <a:solidFill>
                  <a:schemeClr val="accent6">
                    <a:lumMod val="75000"/>
                  </a:schemeClr>
                </a:solidFill>
              </a:rPr>
              <a:t>*:</a:t>
            </a:r>
          </a:p>
          <a:p>
            <a:pPr marL="0" indent="0">
              <a:buNone/>
            </a:pPr>
            <a:endParaRPr lang="en-US" sz="7400" dirty="0"/>
          </a:p>
          <a:p>
            <a:pPr lvl="1"/>
            <a:r>
              <a:rPr lang="en-US" sz="7400" dirty="0"/>
              <a:t>Equipment and capital expenditures over $5000 per unit</a:t>
            </a:r>
          </a:p>
          <a:p>
            <a:pPr lvl="1"/>
            <a:r>
              <a:rPr lang="en-US" sz="7400" dirty="0"/>
              <a:t>Tuition and fee remissions</a:t>
            </a:r>
          </a:p>
          <a:p>
            <a:pPr lvl="1"/>
            <a:r>
              <a:rPr lang="en-US" sz="7400" dirty="0"/>
              <a:t>Participant payments</a:t>
            </a:r>
          </a:p>
          <a:p>
            <a:pPr lvl="1"/>
            <a:r>
              <a:rPr lang="en-US" sz="7400" dirty="0"/>
              <a:t>Scholarships and fellowships paid directly to university students, but not as salaries and wages, when allowable under the terms of the award</a:t>
            </a:r>
          </a:p>
          <a:p>
            <a:pPr lvl="1"/>
            <a:r>
              <a:rPr lang="en-US" sz="7400" dirty="0"/>
              <a:t>The portion of each subgrant, subcontract and </a:t>
            </a:r>
            <a:r>
              <a:rPr lang="en-US" sz="7400" dirty="0" err="1"/>
              <a:t>subaward</a:t>
            </a:r>
            <a:r>
              <a:rPr lang="en-US" sz="7400" dirty="0"/>
              <a:t> modification that is in excess of $25,000. Clark indirect costs are assessed on the first $25,000 only of each </a:t>
            </a:r>
            <a:r>
              <a:rPr lang="en-US" sz="7400" dirty="0" err="1"/>
              <a:t>subaward</a:t>
            </a:r>
            <a:r>
              <a:rPr lang="en-US" sz="7400" dirty="0"/>
              <a:t>. Some grants do not allow indirect costs applied to subcontracts.  </a:t>
            </a:r>
          </a:p>
          <a:p>
            <a:pPr marL="457200" lvl="1" indent="0">
              <a:buNone/>
            </a:pPr>
            <a:endParaRPr lang="en-US" sz="7400" dirty="0"/>
          </a:p>
          <a:p>
            <a:pPr marL="0" indent="0">
              <a:buNone/>
            </a:pPr>
            <a:r>
              <a:rPr lang="en-US" sz="7400" dirty="0">
                <a:solidFill>
                  <a:schemeClr val="accent6">
                    <a:lumMod val="50000"/>
                  </a:schemeClr>
                </a:solidFill>
              </a:rPr>
              <a:t>*</a:t>
            </a:r>
            <a:r>
              <a:rPr lang="en-US" sz="7400" dirty="0"/>
              <a:t>Be sure to review application guidelines as they may vary as to what items may or may not be included in the indirect calculation.  </a:t>
            </a:r>
          </a:p>
          <a:p>
            <a:pPr marL="0" indent="0">
              <a:buNone/>
            </a:pPr>
            <a:br>
              <a:rPr lang="en-US" dirty="0"/>
            </a:br>
            <a:r>
              <a:rPr lang="en-US" dirty="0"/>
              <a:t> </a:t>
            </a:r>
          </a:p>
          <a:p>
            <a:endParaRPr lang="en-US" dirty="0"/>
          </a:p>
        </p:txBody>
      </p:sp>
      <p:grpSp>
        <p:nvGrpSpPr>
          <p:cNvPr id="10" name="Group 9"/>
          <p:cNvGrpSpPr/>
          <p:nvPr/>
        </p:nvGrpSpPr>
        <p:grpSpPr>
          <a:xfrm>
            <a:off x="8241323" y="618067"/>
            <a:ext cx="2623041" cy="709896"/>
            <a:chOff x="8607666" y="5448922"/>
            <a:chExt cx="2623041" cy="709896"/>
          </a:xfrm>
        </p:grpSpPr>
        <p:sp>
          <p:nvSpPr>
            <p:cNvPr id="11" name="Plus 10"/>
            <p:cNvSpPr/>
            <p:nvPr/>
          </p:nvSpPr>
          <p:spPr>
            <a:xfrm>
              <a:off x="8607666" y="5448922"/>
              <a:ext cx="644769" cy="707588"/>
            </a:xfrm>
            <a:prstGeom prst="mathPlus">
              <a:avLst/>
            </a:prstGeom>
            <a:solidFill>
              <a:schemeClr val="accent6">
                <a:lumMod val="7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Minus 11"/>
            <p:cNvSpPr/>
            <p:nvPr/>
          </p:nvSpPr>
          <p:spPr>
            <a:xfrm>
              <a:off x="9208473" y="5448922"/>
              <a:ext cx="556846" cy="709895"/>
            </a:xfrm>
            <a:prstGeom prst="mathMinus">
              <a:avLst/>
            </a:prstGeom>
            <a:solidFill>
              <a:schemeClr val="accent6">
                <a:lumMod val="7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Multiply 12"/>
            <p:cNvSpPr/>
            <p:nvPr/>
          </p:nvSpPr>
          <p:spPr>
            <a:xfrm>
              <a:off x="9765319" y="5451228"/>
              <a:ext cx="785447" cy="707589"/>
            </a:xfrm>
            <a:prstGeom prst="mathMultiply">
              <a:avLst/>
            </a:prstGeom>
            <a:solidFill>
              <a:schemeClr val="accent6">
                <a:lumMod val="7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ivision 13"/>
            <p:cNvSpPr/>
            <p:nvPr/>
          </p:nvSpPr>
          <p:spPr>
            <a:xfrm>
              <a:off x="10600592" y="5451229"/>
              <a:ext cx="630115" cy="707589"/>
            </a:xfrm>
            <a:prstGeom prst="mathDivide">
              <a:avLst/>
            </a:prstGeom>
            <a:solidFill>
              <a:schemeClr val="accent6">
                <a:lumMod val="75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83835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2091540"/>
            <a:ext cx="10062157" cy="3900488"/>
          </a:xfrm>
        </p:spPr>
        <p:txBody>
          <a:bodyPr>
            <a:normAutofit/>
          </a:bodyPr>
          <a:lstStyle/>
          <a:p>
            <a:pPr marL="0" indent="0">
              <a:buNone/>
            </a:pPr>
            <a:endParaRPr lang="en-US" dirty="0"/>
          </a:p>
          <a:p>
            <a:pPr marL="0" indent="0">
              <a:buNone/>
            </a:pPr>
            <a:r>
              <a:rPr lang="en-US" dirty="0"/>
              <a:t>The budget has two functions:</a:t>
            </a:r>
          </a:p>
          <a:p>
            <a:pPr marL="0" indent="0">
              <a:buNone/>
            </a:pPr>
            <a:endParaRPr lang="en-US" dirty="0"/>
          </a:p>
          <a:p>
            <a:pPr marL="912813" indent="-457200">
              <a:buFont typeface="+mj-lt"/>
              <a:buAutoNum type="arabicPeriod"/>
            </a:pPr>
            <a:r>
              <a:rPr lang="en-US" dirty="0"/>
              <a:t>It estimates the cost of completing the objectives identified in the proposal. </a:t>
            </a:r>
          </a:p>
          <a:p>
            <a:pPr marL="912813" indent="-457200">
              <a:buNone/>
            </a:pPr>
            <a:endParaRPr lang="en-US" dirty="0"/>
          </a:p>
          <a:p>
            <a:pPr marL="912813" lvl="1" indent="-457200">
              <a:buNone/>
            </a:pPr>
            <a:r>
              <a:rPr lang="en-US" sz="2800" dirty="0"/>
              <a:t>2.  It provides a means to monitor the project's financial activities over the life of the project. </a:t>
            </a:r>
          </a:p>
        </p:txBody>
      </p:sp>
      <p:sp>
        <p:nvSpPr>
          <p:cNvPr id="5" name="Rectangle 4"/>
          <p:cNvSpPr/>
          <p:nvPr/>
        </p:nvSpPr>
        <p:spPr>
          <a:xfrm>
            <a:off x="2635050" y="911225"/>
            <a:ext cx="6339839" cy="914400"/>
          </a:xfrm>
          <a:prstGeom prst="rect">
            <a:avLst/>
          </a:prstGeom>
          <a:solidFill>
            <a:schemeClr val="accent5">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635051" y="983704"/>
            <a:ext cx="6339839" cy="769441"/>
          </a:xfrm>
          <a:prstGeom prst="rect">
            <a:avLst/>
          </a:prstGeom>
          <a:noFill/>
        </p:spPr>
        <p:txBody>
          <a:bodyPr wrap="square" rtlCol="0">
            <a:spAutoFit/>
          </a:bodyPr>
          <a:lstStyle/>
          <a:p>
            <a:pPr algn="ctr"/>
            <a:r>
              <a:rPr lang="en-US" sz="4400" dirty="0">
                <a:solidFill>
                  <a:schemeClr val="bg1"/>
                </a:solidFill>
                <a:latin typeface="+mj-lt"/>
              </a:rPr>
              <a:t>Purpose</a:t>
            </a:r>
          </a:p>
        </p:txBody>
      </p:sp>
      <p:sp>
        <p:nvSpPr>
          <p:cNvPr id="7" name="Isosceles Triangle 6"/>
          <p:cNvSpPr/>
          <p:nvPr/>
        </p:nvSpPr>
        <p:spPr>
          <a:xfrm rot="16200000">
            <a:off x="9611095" y="649975"/>
            <a:ext cx="1003638" cy="1526135"/>
          </a:xfrm>
          <a:prstGeom prst="triangle">
            <a:avLst>
              <a:gd name="adj" fmla="val 47529"/>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owchart: Extract 7"/>
          <p:cNvSpPr/>
          <p:nvPr/>
        </p:nvSpPr>
        <p:spPr>
          <a:xfrm rot="5400000">
            <a:off x="1078247" y="730827"/>
            <a:ext cx="914400" cy="1275195"/>
          </a:xfrm>
          <a:prstGeom prst="flowChartExtra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693347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2700000" algn="tl" rotWithShape="0">
              <a:prstClr val="black">
                <a:alpha val="40000"/>
              </a:prstClr>
            </a:outerShdw>
          </a:effectLst>
        </p:spPr>
        <p:txBody>
          <a:bodyPr/>
          <a:lstStyle/>
          <a:p>
            <a:r>
              <a:rPr lang="en-US" b="1" dirty="0">
                <a:solidFill>
                  <a:schemeClr val="accent6">
                    <a:lumMod val="75000"/>
                  </a:schemeClr>
                </a:solidFill>
              </a:rPr>
              <a:t>Calculation of Indirect Costs </a:t>
            </a:r>
            <a:r>
              <a:rPr lang="en-US" sz="2800" dirty="0">
                <a:solidFill>
                  <a:schemeClr val="accent6">
                    <a:lumMod val="75000"/>
                  </a:schemeClr>
                </a:solidFill>
              </a:rPr>
              <a:t>(continued)</a:t>
            </a:r>
            <a:endParaRPr lang="en-US" sz="2800" dirty="0"/>
          </a:p>
        </p:txBody>
      </p:sp>
      <p:sp>
        <p:nvSpPr>
          <p:cNvPr id="3" name="Content Placeholder 2"/>
          <p:cNvSpPr>
            <a:spLocks noGrp="1"/>
          </p:cNvSpPr>
          <p:nvPr>
            <p:ph idx="1"/>
          </p:nvPr>
        </p:nvSpPr>
        <p:spPr>
          <a:xfrm>
            <a:off x="838200" y="2192215"/>
            <a:ext cx="10592378" cy="4046252"/>
          </a:xfrm>
        </p:spPr>
        <p:txBody>
          <a:bodyPr>
            <a:normAutofit/>
          </a:bodyPr>
          <a:lstStyle/>
          <a:p>
            <a:pPr lvl="1"/>
            <a:endParaRPr lang="en-US" dirty="0"/>
          </a:p>
          <a:p>
            <a:pPr lvl="1"/>
            <a:r>
              <a:rPr lang="en-US" dirty="0"/>
              <a:t>Multiply the result (MTDC base) by the appropriate indirect cost rate</a:t>
            </a:r>
            <a:br>
              <a:rPr lang="en-US" dirty="0"/>
            </a:br>
            <a:r>
              <a:rPr lang="en-US" dirty="0"/>
              <a:t>  </a:t>
            </a:r>
            <a:br>
              <a:rPr lang="en-US" dirty="0"/>
            </a:br>
            <a:r>
              <a:rPr lang="en-US" dirty="0"/>
              <a:t>			</a:t>
            </a:r>
            <a:r>
              <a:rPr lang="en-US" b="1" dirty="0">
                <a:solidFill>
                  <a:schemeClr val="accent2"/>
                </a:solidFill>
              </a:rPr>
              <a:t>50.3% (on-campus projects); </a:t>
            </a:r>
            <a:br>
              <a:rPr lang="en-US" b="1" dirty="0">
                <a:solidFill>
                  <a:schemeClr val="accent2"/>
                </a:solidFill>
              </a:rPr>
            </a:br>
            <a:r>
              <a:rPr lang="en-US" b="1" dirty="0">
                <a:solidFill>
                  <a:schemeClr val="accent2"/>
                </a:solidFill>
              </a:rPr>
              <a:t>			20.7 % (off-campus projects).</a:t>
            </a:r>
            <a:br>
              <a:rPr lang="en-US" b="1" dirty="0">
                <a:solidFill>
                  <a:schemeClr val="accent2"/>
                </a:solidFill>
              </a:rPr>
            </a:br>
            <a:br>
              <a:rPr lang="en-US" b="1" dirty="0">
                <a:solidFill>
                  <a:srgbClr val="FF0000"/>
                </a:solidFill>
              </a:rPr>
            </a:br>
            <a:r>
              <a:rPr lang="en-US" b="1" dirty="0"/>
              <a:t> </a:t>
            </a:r>
            <a:r>
              <a:rPr lang="en-US" dirty="0"/>
              <a:t>to find the indirect cost amount to include in your proposal budget. </a:t>
            </a:r>
          </a:p>
          <a:p>
            <a:pPr marL="457200" lvl="1" indent="0">
              <a:buNone/>
            </a:pPr>
            <a:endParaRPr lang="en-US" dirty="0"/>
          </a:p>
        </p:txBody>
      </p:sp>
      <p:sp>
        <p:nvSpPr>
          <p:cNvPr id="4" name="Equal 3"/>
          <p:cNvSpPr/>
          <p:nvPr/>
        </p:nvSpPr>
        <p:spPr>
          <a:xfrm>
            <a:off x="9894277" y="570706"/>
            <a:ext cx="914400" cy="914400"/>
          </a:xfrm>
          <a:prstGeom prst="mathEqual">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Tree>
    <p:extLst>
      <p:ext uri="{BB962C8B-B14F-4D97-AF65-F5344CB8AC3E}">
        <p14:creationId xmlns:p14="http://schemas.microsoft.com/office/powerpoint/2010/main" val="18229078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solidFill>
                  <a:srgbClr val="002060"/>
                </a:solidFill>
              </a:rPr>
            </a:br>
            <a:r>
              <a:rPr lang="en-US" b="1" dirty="0">
                <a:solidFill>
                  <a:srgbClr val="002060"/>
                </a:solidFill>
              </a:rPr>
              <a:t>Budget Justification</a:t>
            </a:r>
          </a:p>
        </p:txBody>
      </p:sp>
      <p:sp>
        <p:nvSpPr>
          <p:cNvPr id="3" name="Content Placeholder 2"/>
          <p:cNvSpPr>
            <a:spLocks noGrp="1"/>
          </p:cNvSpPr>
          <p:nvPr>
            <p:ph idx="1"/>
          </p:nvPr>
        </p:nvSpPr>
        <p:spPr>
          <a:xfrm>
            <a:off x="838200" y="1825624"/>
            <a:ext cx="10515600" cy="4788931"/>
          </a:xfrm>
        </p:spPr>
        <p:txBody>
          <a:bodyPr>
            <a:normAutofit fontScale="92500" lnSpcReduction="10000"/>
          </a:bodyPr>
          <a:lstStyle/>
          <a:p>
            <a:pPr marL="0" indent="0">
              <a:buNone/>
            </a:pPr>
            <a:r>
              <a:rPr lang="en-US" dirty="0"/>
              <a:t>A budget justification or budget narrative explains the need for each line item in the budget as well as shows the breakdown of calculations used to arrive at the amount in each line of the budget.</a:t>
            </a:r>
          </a:p>
          <a:p>
            <a:r>
              <a:rPr lang="en-US" dirty="0"/>
              <a:t>Follow the same order as that in the itemized budget or sponsor's budget form, so reviewers can easily compare the two documents.</a:t>
            </a:r>
          </a:p>
          <a:p>
            <a:r>
              <a:rPr lang="en-US" dirty="0"/>
              <a:t>Check to see if the sponsor limits the page length for the justification.</a:t>
            </a:r>
          </a:p>
          <a:p>
            <a:r>
              <a:rPr lang="en-US" dirty="0"/>
              <a:t>Be sure everything in your budget and budget justification is referenced in the proposal description/narrative —and be sure everything mentioned in your proposal description that would incur cost is explained in the budget and budget justification.</a:t>
            </a:r>
          </a:p>
          <a:p>
            <a:r>
              <a:rPr lang="en-US" dirty="0"/>
              <a:t>Double-check what expenses the sponsor will and will not allow, </a:t>
            </a:r>
          </a:p>
          <a:p>
            <a:r>
              <a:rPr lang="en-US" dirty="0"/>
              <a:t>Remember, all costs must be </a:t>
            </a:r>
            <a:r>
              <a:rPr lang="en-US" b="1" dirty="0">
                <a:solidFill>
                  <a:srgbClr val="002060"/>
                </a:solidFill>
              </a:rPr>
              <a:t>REASONABLE</a:t>
            </a:r>
            <a:r>
              <a:rPr lang="en-US" dirty="0"/>
              <a:t>, </a:t>
            </a:r>
            <a:r>
              <a:rPr lang="en-US" b="1" dirty="0">
                <a:solidFill>
                  <a:srgbClr val="002060"/>
                </a:solidFill>
              </a:rPr>
              <a:t>ALLOWABLE</a:t>
            </a:r>
            <a:r>
              <a:rPr lang="en-US" dirty="0"/>
              <a:t>, and </a:t>
            </a:r>
            <a:r>
              <a:rPr lang="en-US" b="1" dirty="0">
                <a:solidFill>
                  <a:srgbClr val="002060"/>
                </a:solidFill>
              </a:rPr>
              <a:t>ALLOCABLE</a:t>
            </a:r>
            <a:endParaRPr lang="en-US" dirty="0"/>
          </a:p>
          <a:p>
            <a:endParaRPr lang="en-US" dirty="0"/>
          </a:p>
        </p:txBody>
      </p:sp>
      <p:sp>
        <p:nvSpPr>
          <p:cNvPr id="5" name="Rectangle 4"/>
          <p:cNvSpPr/>
          <p:nvPr/>
        </p:nvSpPr>
        <p:spPr>
          <a:xfrm>
            <a:off x="8898577" y="902525"/>
            <a:ext cx="447304" cy="561233"/>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345881" y="617516"/>
            <a:ext cx="758039" cy="84624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0103920" y="230189"/>
            <a:ext cx="1054926" cy="123357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562109" y="1163782"/>
            <a:ext cx="336468" cy="29997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48535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6232"/>
            <a:ext cx="10515600" cy="1325563"/>
          </a:xfrm>
        </p:spPr>
        <p:txBody>
          <a:bodyPr/>
          <a:lstStyle/>
          <a:p>
            <a:r>
              <a:rPr lang="en-US" b="1" dirty="0">
                <a:solidFill>
                  <a:srgbClr val="0070C0"/>
                </a:solidFill>
              </a:rPr>
              <a:t>Contact Information</a:t>
            </a:r>
          </a:p>
        </p:txBody>
      </p:sp>
      <p:sp>
        <p:nvSpPr>
          <p:cNvPr id="3" name="Content Placeholder 2"/>
          <p:cNvSpPr>
            <a:spLocks noGrp="1"/>
          </p:cNvSpPr>
          <p:nvPr>
            <p:ph idx="1"/>
          </p:nvPr>
        </p:nvSpPr>
        <p:spPr/>
        <p:txBody>
          <a:bodyPr/>
          <a:lstStyle/>
          <a:p>
            <a:pPr marL="0" indent="0">
              <a:buNone/>
            </a:pPr>
            <a:r>
              <a:rPr lang="en-US" dirty="0"/>
              <a:t>If you have questions, please contact:</a:t>
            </a:r>
          </a:p>
          <a:p>
            <a:pPr marL="0" indent="0">
              <a:buNone/>
            </a:pPr>
            <a:r>
              <a:rPr lang="en-US" dirty="0"/>
              <a:t>	Lisa Gaudette, Director, OSPR</a:t>
            </a:r>
          </a:p>
          <a:p>
            <a:pPr marL="0" indent="0">
              <a:buNone/>
            </a:pPr>
            <a:r>
              <a:rPr lang="en-US" dirty="0"/>
              <a:t>		</a:t>
            </a:r>
            <a:r>
              <a:rPr lang="en-US" dirty="0">
                <a:hlinkClick r:id="rId2"/>
              </a:rPr>
              <a:t>lgaudette@clarku.edu</a:t>
            </a:r>
            <a:endParaRPr lang="en-US" dirty="0"/>
          </a:p>
          <a:p>
            <a:pPr marL="0" indent="0">
              <a:buNone/>
            </a:pPr>
            <a:r>
              <a:rPr lang="en-US" dirty="0"/>
              <a:t>		508-421-3835</a:t>
            </a:r>
          </a:p>
          <a:p>
            <a:pPr marL="0" indent="0">
              <a:buNone/>
            </a:pPr>
            <a:r>
              <a:rPr lang="en-US" dirty="0"/>
              <a:t>	</a:t>
            </a:r>
          </a:p>
        </p:txBody>
      </p:sp>
      <p:sp>
        <p:nvSpPr>
          <p:cNvPr id="5" name="Rectangle 4"/>
          <p:cNvSpPr/>
          <p:nvPr/>
        </p:nvSpPr>
        <p:spPr>
          <a:xfrm>
            <a:off x="7973568" y="5319967"/>
            <a:ext cx="360883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8449056" y="4405567"/>
            <a:ext cx="914400" cy="914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0229088" y="4405567"/>
            <a:ext cx="914400"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8887968" y="3491167"/>
            <a:ext cx="1889760" cy="9144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320784" y="2576767"/>
            <a:ext cx="914400" cy="9144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p:cNvSpPr/>
          <p:nvPr/>
        </p:nvSpPr>
        <p:spPr>
          <a:xfrm>
            <a:off x="9247632" y="1661986"/>
            <a:ext cx="1060704" cy="914400"/>
          </a:xfrm>
          <a:prstGeom prst="triangle">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23283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735015"/>
            <a:ext cx="10515600" cy="4771293"/>
          </a:xfrm>
        </p:spPr>
        <p:txBody>
          <a:bodyPr>
            <a:normAutofit/>
          </a:bodyPr>
          <a:lstStyle/>
          <a:p>
            <a:r>
              <a:rPr lang="en-US" b="1" dirty="0">
                <a:solidFill>
                  <a:schemeClr val="accent6">
                    <a:lumMod val="50000"/>
                  </a:schemeClr>
                </a:solidFill>
              </a:rPr>
              <a:t>Follow instructions</a:t>
            </a:r>
            <a:r>
              <a:rPr lang="en-US" dirty="0">
                <a:solidFill>
                  <a:schemeClr val="accent6">
                    <a:lumMod val="50000"/>
                  </a:schemeClr>
                </a:solidFill>
              </a:rPr>
              <a:t> </a:t>
            </a:r>
          </a:p>
          <a:p>
            <a:r>
              <a:rPr lang="en-US" b="1" dirty="0">
                <a:solidFill>
                  <a:schemeClr val="accent6">
                    <a:lumMod val="50000"/>
                  </a:schemeClr>
                </a:solidFill>
              </a:rPr>
              <a:t>Know your limits</a:t>
            </a:r>
            <a:r>
              <a:rPr lang="en-US" dirty="0">
                <a:solidFill>
                  <a:schemeClr val="accent6">
                    <a:lumMod val="50000"/>
                  </a:schemeClr>
                </a:solidFill>
              </a:rPr>
              <a:t> </a:t>
            </a:r>
          </a:p>
          <a:p>
            <a:r>
              <a:rPr lang="en-US" b="1" dirty="0">
                <a:solidFill>
                  <a:schemeClr val="accent6">
                    <a:lumMod val="50000"/>
                  </a:schemeClr>
                </a:solidFill>
              </a:rPr>
              <a:t>Make sure that the costs are reasonable, allowable and allocable</a:t>
            </a:r>
          </a:p>
          <a:p>
            <a:r>
              <a:rPr lang="en-US" b="1" dirty="0">
                <a:solidFill>
                  <a:schemeClr val="accent6">
                    <a:lumMod val="50000"/>
                  </a:schemeClr>
                </a:solidFill>
              </a:rPr>
              <a:t>Questions to ask</a:t>
            </a:r>
            <a:r>
              <a:rPr lang="en-US" dirty="0">
                <a:solidFill>
                  <a:schemeClr val="accent6">
                    <a:lumMod val="50000"/>
                  </a:schemeClr>
                </a:solidFill>
              </a:rPr>
              <a:t>:</a:t>
            </a:r>
          </a:p>
          <a:p>
            <a:pPr lvl="1">
              <a:buFont typeface="Courier New"/>
              <a:buChar char="o"/>
            </a:pPr>
            <a:r>
              <a:rPr lang="en-US" dirty="0"/>
              <a:t>How long will the project last?</a:t>
            </a:r>
          </a:p>
          <a:p>
            <a:pPr lvl="1">
              <a:buFont typeface="Courier New"/>
              <a:buChar char="o"/>
            </a:pPr>
            <a:r>
              <a:rPr lang="en-US" dirty="0"/>
              <a:t>Who is to be included in the project? </a:t>
            </a:r>
          </a:p>
          <a:p>
            <a:pPr lvl="1">
              <a:buFont typeface="Courier New"/>
              <a:buChar char="o"/>
            </a:pPr>
            <a:r>
              <a:rPr lang="en-US" dirty="0"/>
              <a:t>Does the project require new supplies and/or equipment?</a:t>
            </a:r>
          </a:p>
          <a:p>
            <a:pPr lvl="1">
              <a:buFont typeface="Courier New"/>
              <a:buChar char="o"/>
            </a:pPr>
            <a:r>
              <a:rPr lang="en-US" dirty="0"/>
              <a:t>Does the project require travel?</a:t>
            </a:r>
          </a:p>
          <a:p>
            <a:pPr lvl="1">
              <a:buFont typeface="Courier New"/>
              <a:buChar char="o"/>
            </a:pPr>
            <a:r>
              <a:rPr lang="en-US" dirty="0"/>
              <a:t>Will there be publishing costs?</a:t>
            </a:r>
          </a:p>
          <a:p>
            <a:pPr lvl="1">
              <a:buFont typeface="Courier New"/>
              <a:buChar char="o"/>
            </a:pPr>
            <a:r>
              <a:rPr lang="en-US" dirty="0"/>
              <a:t>What other costs does the proposed work require?</a:t>
            </a:r>
          </a:p>
          <a:p>
            <a:endParaRPr lang="en-US" dirty="0"/>
          </a:p>
        </p:txBody>
      </p:sp>
      <p:sp>
        <p:nvSpPr>
          <p:cNvPr id="4" name="Snip Diagonal Corner Rectangle 3"/>
          <p:cNvSpPr/>
          <p:nvPr/>
        </p:nvSpPr>
        <p:spPr>
          <a:xfrm>
            <a:off x="952545" y="631066"/>
            <a:ext cx="4604274" cy="914400"/>
          </a:xfrm>
          <a:prstGeom prst="snip2Diag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400" dirty="0">
                <a:solidFill>
                  <a:srgbClr val="FFFF00"/>
                </a:solidFill>
                <a:latin typeface="+mj-lt"/>
              </a:rPr>
              <a:t>Getting Started</a:t>
            </a:r>
          </a:p>
        </p:txBody>
      </p:sp>
      <p:sp>
        <p:nvSpPr>
          <p:cNvPr id="5" name="Oval 4"/>
          <p:cNvSpPr/>
          <p:nvPr/>
        </p:nvSpPr>
        <p:spPr>
          <a:xfrm>
            <a:off x="9492839" y="1138247"/>
            <a:ext cx="914400" cy="41954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7994388" y="1138247"/>
            <a:ext cx="914400" cy="419548"/>
          </a:xfrm>
          <a:prstGeom prst="ellips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495937" y="1138247"/>
            <a:ext cx="914400" cy="41954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75033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4"/>
            <a:ext cx="10515600" cy="4841875"/>
          </a:xfrm>
        </p:spPr>
        <p:txBody>
          <a:bodyPr>
            <a:normAutofit/>
          </a:bodyPr>
          <a:lstStyle/>
          <a:p>
            <a:pPr marL="0" indent="0">
              <a:buNone/>
            </a:pPr>
            <a:r>
              <a:rPr lang="en-US" dirty="0"/>
              <a:t>Direct costs are expenses that are attributable and chargeable to a particular sponsored project relatively easily and with a high degree of accuracy. Direct costs may include:</a:t>
            </a:r>
          </a:p>
          <a:p>
            <a:pPr lvl="1">
              <a:buFont typeface="Wingdings" panose="05000000000000000000" pitchFamily="2" charset="2"/>
              <a:buChar char="§"/>
            </a:pPr>
            <a:r>
              <a:rPr lang="en-US" dirty="0"/>
              <a:t>Salaries and wages (including fringe)</a:t>
            </a:r>
          </a:p>
          <a:p>
            <a:pPr lvl="1">
              <a:buFont typeface="Wingdings" panose="05000000000000000000" pitchFamily="2" charset="2"/>
              <a:buChar char="§"/>
            </a:pPr>
            <a:r>
              <a:rPr lang="en-US" dirty="0"/>
              <a:t>Materials and supplies</a:t>
            </a:r>
          </a:p>
          <a:p>
            <a:pPr lvl="1">
              <a:buFont typeface="Wingdings" panose="05000000000000000000" pitchFamily="2" charset="2"/>
              <a:buChar char="§"/>
            </a:pPr>
            <a:r>
              <a:rPr lang="en-US" dirty="0"/>
              <a:t>Equipment -- over $5000 per item</a:t>
            </a:r>
          </a:p>
          <a:p>
            <a:pPr lvl="1">
              <a:buFont typeface="Wingdings" panose="05000000000000000000" pitchFamily="2" charset="2"/>
              <a:buChar char="§"/>
            </a:pPr>
            <a:r>
              <a:rPr lang="en-US" dirty="0"/>
              <a:t>Travel – Foreign and Domestic</a:t>
            </a:r>
          </a:p>
          <a:p>
            <a:pPr lvl="1">
              <a:buFont typeface="Wingdings" panose="05000000000000000000" pitchFamily="2" charset="2"/>
              <a:buChar char="§"/>
            </a:pPr>
            <a:r>
              <a:rPr lang="en-US" dirty="0"/>
              <a:t>Consultants </a:t>
            </a:r>
          </a:p>
          <a:p>
            <a:pPr lvl="1">
              <a:buFont typeface="Wingdings" panose="05000000000000000000" pitchFamily="2" charset="2"/>
              <a:buChar char="§"/>
            </a:pPr>
            <a:r>
              <a:rPr lang="en-US" dirty="0"/>
              <a:t>Subcontracts/</a:t>
            </a:r>
            <a:r>
              <a:rPr lang="en-US" dirty="0" err="1"/>
              <a:t>Subawards</a:t>
            </a:r>
            <a:endParaRPr lang="en-US" dirty="0"/>
          </a:p>
          <a:p>
            <a:pPr lvl="1">
              <a:buFont typeface="Wingdings" panose="05000000000000000000" pitchFamily="2" charset="2"/>
              <a:buChar char="§"/>
            </a:pPr>
            <a:r>
              <a:rPr lang="en-US" dirty="0"/>
              <a:t>Publication Costs</a:t>
            </a:r>
          </a:p>
          <a:p>
            <a:pPr lvl="1">
              <a:buFont typeface="Wingdings" panose="05000000000000000000" pitchFamily="2" charset="2"/>
              <a:buChar char="§"/>
            </a:pPr>
            <a:r>
              <a:rPr lang="en-US" dirty="0"/>
              <a:t>Other direct costs </a:t>
            </a:r>
          </a:p>
          <a:p>
            <a:pPr marL="457200" lvl="1" indent="0">
              <a:buNone/>
            </a:pPr>
            <a:r>
              <a:rPr lang="en-US" dirty="0"/>
              <a:t>   (e.g., tuition, participant payments, graphic services, etc.)</a:t>
            </a:r>
          </a:p>
          <a:p>
            <a:pPr marL="0" indent="0">
              <a:buNone/>
            </a:pPr>
            <a:endParaRPr lang="en-US" dirty="0"/>
          </a:p>
        </p:txBody>
      </p:sp>
      <p:sp>
        <p:nvSpPr>
          <p:cNvPr id="4" name="Oval 3"/>
          <p:cNvSpPr/>
          <p:nvPr/>
        </p:nvSpPr>
        <p:spPr>
          <a:xfrm>
            <a:off x="986118" y="438080"/>
            <a:ext cx="4102249" cy="1119981"/>
          </a:xfrm>
          <a:prstGeom prst="ellipse">
            <a:avLst/>
          </a:prstGeom>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latin typeface="+mj-lt"/>
              </a:rPr>
              <a:t>Direct Costs</a:t>
            </a:r>
          </a:p>
        </p:txBody>
      </p:sp>
      <p:sp>
        <p:nvSpPr>
          <p:cNvPr id="5" name="Cube 4"/>
          <p:cNvSpPr/>
          <p:nvPr/>
        </p:nvSpPr>
        <p:spPr>
          <a:xfrm>
            <a:off x="9445901" y="5227502"/>
            <a:ext cx="2058404" cy="1216152"/>
          </a:xfrm>
          <a:prstGeom prst="cube">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ube 8"/>
          <p:cNvSpPr/>
          <p:nvPr/>
        </p:nvSpPr>
        <p:spPr>
          <a:xfrm>
            <a:off x="10288153" y="4305593"/>
            <a:ext cx="1216152" cy="1216152"/>
          </a:xfrm>
          <a:prstGeom prst="cub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7163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a:xfrm>
            <a:off x="838200" y="2110153"/>
            <a:ext cx="10515600" cy="4066809"/>
          </a:xfrm>
        </p:spPr>
        <p:txBody>
          <a:bodyPr/>
          <a:lstStyle/>
          <a:p>
            <a:r>
              <a:rPr lang="en-US" dirty="0"/>
              <a:t>Questions to ask when assigning a cost:</a:t>
            </a:r>
          </a:p>
          <a:p>
            <a:pPr marL="0" indent="0">
              <a:buNone/>
            </a:pPr>
            <a:endParaRPr lang="en-US" dirty="0"/>
          </a:p>
          <a:p>
            <a:pPr lvl="1"/>
            <a:r>
              <a:rPr lang="en-US" dirty="0"/>
              <a:t>Is it </a:t>
            </a:r>
            <a:r>
              <a:rPr lang="en-US" b="1" dirty="0"/>
              <a:t>allowable</a:t>
            </a:r>
            <a:r>
              <a:rPr lang="en-US" dirty="0"/>
              <a:t> per Federal Regulations and sponsor (government or private) terms?</a:t>
            </a:r>
          </a:p>
          <a:p>
            <a:pPr lvl="1"/>
            <a:r>
              <a:rPr lang="en-US" dirty="0"/>
              <a:t>Is it </a:t>
            </a:r>
            <a:r>
              <a:rPr lang="en-US" b="1" dirty="0"/>
              <a:t>reasonable</a:t>
            </a:r>
            <a:r>
              <a:rPr lang="en-US" dirty="0"/>
              <a:t>?  (What a prudent person would spend)</a:t>
            </a:r>
          </a:p>
          <a:p>
            <a:pPr lvl="1"/>
            <a:r>
              <a:rPr lang="en-US" dirty="0"/>
              <a:t>Is it </a:t>
            </a:r>
            <a:r>
              <a:rPr lang="en-US" b="1" dirty="0"/>
              <a:t>allocable</a:t>
            </a:r>
            <a:r>
              <a:rPr lang="en-US" dirty="0"/>
              <a:t>? Is it a project-specific cost?</a:t>
            </a:r>
          </a:p>
          <a:p>
            <a:pPr lvl="1"/>
            <a:r>
              <a:rPr lang="en-US" dirty="0"/>
              <a:t>Can it be assigned to the project relatively easily and with a high degree of accuracy?</a:t>
            </a:r>
          </a:p>
          <a:p>
            <a:pPr lvl="1"/>
            <a:r>
              <a:rPr lang="en-US" dirty="0"/>
              <a:t>Is it treated consistently as direct charges under similar circumstances across campus?</a:t>
            </a:r>
          </a:p>
          <a:p>
            <a:pPr lvl="1"/>
            <a:endParaRPr lang="en-US" dirty="0"/>
          </a:p>
          <a:p>
            <a:pPr lvl="1"/>
            <a:endParaRPr lang="en-US" dirty="0"/>
          </a:p>
        </p:txBody>
      </p:sp>
      <p:sp>
        <p:nvSpPr>
          <p:cNvPr id="5" name="Rectangle 4"/>
          <p:cNvSpPr/>
          <p:nvPr/>
        </p:nvSpPr>
        <p:spPr>
          <a:xfrm>
            <a:off x="2565395" y="776284"/>
            <a:ext cx="8172453" cy="9144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t>Assigning a Cost</a:t>
            </a:r>
          </a:p>
        </p:txBody>
      </p:sp>
      <p:sp>
        <p:nvSpPr>
          <p:cNvPr id="7" name="Isosceles Triangle 6"/>
          <p:cNvSpPr/>
          <p:nvPr/>
        </p:nvSpPr>
        <p:spPr>
          <a:xfrm rot="16200000">
            <a:off x="1346199" y="471489"/>
            <a:ext cx="914400" cy="1523997"/>
          </a:xfrm>
          <a:prstGeom prst="triangl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iagonal Stripe 7"/>
          <p:cNvSpPr/>
          <p:nvPr/>
        </p:nvSpPr>
        <p:spPr>
          <a:xfrm rot="8026867">
            <a:off x="10407757" y="917144"/>
            <a:ext cx="660187" cy="632679"/>
          </a:xfrm>
          <a:prstGeom prst="diagStrip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42936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861" y="345211"/>
            <a:ext cx="9367585" cy="1049581"/>
          </a:xfrm>
          <a:effectLst>
            <a:glow rad="228600">
              <a:schemeClr val="accent2">
                <a:satMod val="175000"/>
                <a:alpha val="40000"/>
              </a:schemeClr>
            </a:glow>
            <a:outerShdw blurRad="50800" dist="38100" dir="5400000" algn="t" rotWithShape="0">
              <a:prstClr val="black">
                <a:alpha val="40000"/>
              </a:prstClr>
            </a:outerShdw>
          </a:effectLst>
          <a:scene3d>
            <a:camera prst="orthographicFront"/>
            <a:lightRig rig="threePt" dir="t"/>
          </a:scene3d>
          <a:sp3d>
            <a:bevelT prst="angle"/>
          </a:sp3d>
        </p:spPr>
        <p:txBody>
          <a:bodyPr>
            <a:normAutofit fontScale="90000"/>
          </a:bodyPr>
          <a:lstStyle/>
          <a:p>
            <a:r>
              <a:rPr lang="en-US" b="1" dirty="0">
                <a:solidFill>
                  <a:schemeClr val="accent2">
                    <a:lumMod val="75000"/>
                  </a:schemeClr>
                </a:solidFill>
              </a:rPr>
              <a:t>Federal Regulations – OMB Circular A-21 (relocated to 2 CFR 200)</a:t>
            </a:r>
          </a:p>
        </p:txBody>
      </p:sp>
      <p:sp>
        <p:nvSpPr>
          <p:cNvPr id="3" name="Content Placeholder 2"/>
          <p:cNvSpPr>
            <a:spLocks noGrp="1"/>
          </p:cNvSpPr>
          <p:nvPr>
            <p:ph idx="1"/>
          </p:nvPr>
        </p:nvSpPr>
        <p:spPr>
          <a:xfrm>
            <a:off x="450885" y="1390015"/>
            <a:ext cx="11237204" cy="1223732"/>
          </a:xfrm>
          <a:effectLst/>
        </p:spPr>
        <p:txBody>
          <a:bodyPr>
            <a:normAutofit/>
          </a:bodyPr>
          <a:lstStyle/>
          <a:p>
            <a:pPr marL="0" indent="0">
              <a:lnSpc>
                <a:spcPct val="80000"/>
              </a:lnSpc>
              <a:buNone/>
            </a:pPr>
            <a:r>
              <a:rPr lang="en-US" altLang="en-US" dirty="0"/>
              <a:t>Cost Principles for Educational Institutions (OMB Circular A-21/2 CFR 200) establishes the principles for determining what costs are properly applicable to grants, contracts and other agreements with educational institutions. </a:t>
            </a:r>
            <a:endParaRPr lang="en-US" dirty="0"/>
          </a:p>
        </p:txBody>
      </p:sp>
      <p:sp>
        <p:nvSpPr>
          <p:cNvPr id="4" name="Rectangle 3"/>
          <p:cNvSpPr/>
          <p:nvPr/>
        </p:nvSpPr>
        <p:spPr>
          <a:xfrm rot="18936083">
            <a:off x="10687331" y="536420"/>
            <a:ext cx="748818" cy="748818"/>
          </a:xfrm>
          <a:prstGeom prst="rect">
            <a:avLst/>
          </a:prstGeom>
          <a:solidFill>
            <a:schemeClr val="accent3">
              <a:lumMod val="60000"/>
              <a:lumOff val="4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179618435"/>
              </p:ext>
            </p:extLst>
          </p:nvPr>
        </p:nvGraphicFramePr>
        <p:xfrm>
          <a:off x="554883" y="2765804"/>
          <a:ext cx="10653743" cy="3176770"/>
        </p:xfrm>
        <a:graphic>
          <a:graphicData uri="http://schemas.openxmlformats.org/drawingml/2006/table">
            <a:tbl>
              <a:tblPr firstRow="1" bandRow="1">
                <a:tableStyleId>{073A0DAA-6AF3-43AB-8588-CEC1D06C72B9}</a:tableStyleId>
              </a:tblPr>
              <a:tblGrid>
                <a:gridCol w="4931005">
                  <a:extLst>
                    <a:ext uri="{9D8B030D-6E8A-4147-A177-3AD203B41FA5}">
                      <a16:colId xmlns:a16="http://schemas.microsoft.com/office/drawing/2014/main" val="20000"/>
                    </a:ext>
                  </a:extLst>
                </a:gridCol>
                <a:gridCol w="5722738">
                  <a:extLst>
                    <a:ext uri="{9D8B030D-6E8A-4147-A177-3AD203B41FA5}">
                      <a16:colId xmlns:a16="http://schemas.microsoft.com/office/drawing/2014/main" val="20001"/>
                    </a:ext>
                  </a:extLst>
                </a:gridCol>
              </a:tblGrid>
              <a:tr h="55138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2000" dirty="0"/>
                        <a:t>Allowable Costs</a:t>
                      </a:r>
                    </a:p>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2000" dirty="0"/>
                        <a:t>Unallowable Costs</a:t>
                      </a:r>
                    </a:p>
                    <a:p>
                      <a:endParaRPr lang="en-US" dirty="0"/>
                    </a:p>
                  </a:txBody>
                  <a:tcPr/>
                </a:tc>
                <a:extLst>
                  <a:ext uri="{0D108BD9-81ED-4DB2-BD59-A6C34878D82A}">
                    <a16:rowId xmlns:a16="http://schemas.microsoft.com/office/drawing/2014/main" val="10000"/>
                  </a:ext>
                </a:extLst>
              </a:tr>
              <a:tr h="1043170">
                <a:tc>
                  <a:txBody>
                    <a:bodyPr/>
                    <a:lstStyle/>
                    <a:p>
                      <a:pPr lvl="1">
                        <a:lnSpc>
                          <a:spcPct val="80000"/>
                        </a:lnSpc>
                      </a:pPr>
                      <a:r>
                        <a:rPr lang="en-US" altLang="en-US" dirty="0"/>
                        <a:t>Direct expenses, such as salary, travel, project-related supplies, research assistants, publications, etc.</a:t>
                      </a: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en-US" dirty="0"/>
                        <a:t>Entertainment, air travel on a foreign carrier (under most circumstances), lobbying costs, alcoholic beverages, proposal expenses, subscriptions, memberships, etc.</a:t>
                      </a:r>
                    </a:p>
                  </a:txBody>
                  <a:tcPr/>
                </a:tc>
                <a:extLst>
                  <a:ext uri="{0D108BD9-81ED-4DB2-BD59-A6C34878D82A}">
                    <a16:rowId xmlns:a16="http://schemas.microsoft.com/office/drawing/2014/main" val="10001"/>
                  </a:ext>
                </a:extLst>
              </a:tr>
              <a:tr h="1220571">
                <a:tc>
                  <a:txBody>
                    <a:bodyPr/>
                    <a:lstStyle/>
                    <a:p>
                      <a:pPr marL="455613" marR="0" lvl="1" indent="0" algn="l" defTabSz="914400" rtl="0" eaLnBrk="1" fontAlgn="auto" latinLnBrk="0" hangingPunct="1">
                        <a:lnSpc>
                          <a:spcPct val="100000"/>
                        </a:lnSpc>
                        <a:spcBef>
                          <a:spcPts val="0"/>
                        </a:spcBef>
                        <a:spcAft>
                          <a:spcPts val="0"/>
                        </a:spcAft>
                        <a:buClrTx/>
                        <a:buSzTx/>
                        <a:buFontTx/>
                        <a:buNone/>
                        <a:tabLst/>
                        <a:defRPr/>
                      </a:pPr>
                      <a:r>
                        <a:rPr lang="en-US" altLang="en-US" dirty="0"/>
                        <a:t>Also, an expense may be allowable, but not as a direct expense because it is included as part of the indirect cost calculation (e.g., general supplies)</a:t>
                      </a:r>
                    </a:p>
                    <a:p>
                      <a:endParaRPr lang="en-US" dirty="0"/>
                    </a:p>
                  </a:txBody>
                  <a:tcPr/>
                </a:tc>
                <a:tc>
                  <a:txBody>
                    <a:bodyPr/>
                    <a:lstStyle/>
                    <a:p>
                      <a:endParaRPr lang="en-US" dirty="0"/>
                    </a:p>
                  </a:txBody>
                  <a:tcPr/>
                </a:tc>
                <a:extLst>
                  <a:ext uri="{0D108BD9-81ED-4DB2-BD59-A6C34878D82A}">
                    <a16:rowId xmlns:a16="http://schemas.microsoft.com/office/drawing/2014/main" val="10002"/>
                  </a:ext>
                </a:extLst>
              </a:tr>
            </a:tbl>
          </a:graphicData>
        </a:graphic>
      </p:graphicFrame>
      <p:sp>
        <p:nvSpPr>
          <p:cNvPr id="7" name="TextBox 6"/>
          <p:cNvSpPr txBox="1"/>
          <p:nvPr/>
        </p:nvSpPr>
        <p:spPr>
          <a:xfrm>
            <a:off x="517887" y="5979559"/>
            <a:ext cx="7900169" cy="954107"/>
          </a:xfrm>
          <a:prstGeom prst="rect">
            <a:avLst/>
          </a:prstGeom>
          <a:noFill/>
        </p:spPr>
        <p:txBody>
          <a:bodyPr wrap="none" rtlCol="0">
            <a:spAutoFit/>
          </a:bodyPr>
          <a:lstStyle/>
          <a:p>
            <a:r>
              <a:rPr lang="en-US" sz="2800" dirty="0">
                <a:hlinkClick r:id="rId3"/>
              </a:rPr>
              <a:t>CIRCULAR A-21 Revised 05/10/04 | The White House</a:t>
            </a:r>
            <a:endParaRPr lang="en-US" sz="2800" dirty="0"/>
          </a:p>
          <a:p>
            <a:endParaRPr lang="en-US" sz="2800" dirty="0"/>
          </a:p>
        </p:txBody>
      </p:sp>
    </p:spTree>
    <p:extLst>
      <p:ext uri="{BB962C8B-B14F-4D97-AF65-F5344CB8AC3E}">
        <p14:creationId xmlns:p14="http://schemas.microsoft.com/office/powerpoint/2010/main" val="178593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5013" y="2080164"/>
            <a:ext cx="11625943" cy="4777835"/>
          </a:xfrm>
        </p:spPr>
        <p:txBody>
          <a:bodyPr>
            <a:normAutofit lnSpcReduction="10000"/>
          </a:bodyPr>
          <a:lstStyle/>
          <a:p>
            <a:r>
              <a:rPr lang="en-US" dirty="0"/>
              <a:t>Personnel include:  Faculty, technicians, post-docs, graduate and undergraduate students, and other personnel required by the project. </a:t>
            </a:r>
          </a:p>
          <a:p>
            <a:r>
              <a:rPr lang="en-US" dirty="0"/>
              <a:t>Grant pay for faculty is usually in the form of summer salary (SS).</a:t>
            </a:r>
          </a:p>
          <a:p>
            <a:pPr lvl="1"/>
            <a:r>
              <a:rPr lang="en-US" dirty="0"/>
              <a:t>Most faculty have 9-month appointments giving them a possible 3 months time for additional compensation from other sources.  Some funders may limit the amount of SS a PI can draw from a grant; e.g., NSF allows no more than 2 months SS from all grants combined.</a:t>
            </a:r>
          </a:p>
          <a:p>
            <a:pPr lvl="1"/>
            <a:r>
              <a:rPr lang="en-US" dirty="0"/>
              <a:t>Requesting more than 2 months SS requires Dean of Research approval.</a:t>
            </a:r>
            <a:endParaRPr lang="en-US" b="1" dirty="0">
              <a:solidFill>
                <a:schemeClr val="accent6">
                  <a:lumMod val="50000"/>
                </a:schemeClr>
              </a:solidFill>
            </a:endParaRPr>
          </a:p>
          <a:p>
            <a:r>
              <a:rPr lang="en-US" b="1" dirty="0">
                <a:solidFill>
                  <a:schemeClr val="accent6">
                    <a:lumMod val="50000"/>
                  </a:schemeClr>
                </a:solidFill>
              </a:rPr>
              <a:t>Faculty 9-month appointment example: </a:t>
            </a:r>
          </a:p>
          <a:p>
            <a:pPr marL="457200" lvl="1" indent="0">
              <a:buNone/>
            </a:pPr>
            <a:r>
              <a:rPr lang="en-US" b="1" dirty="0">
                <a:solidFill>
                  <a:schemeClr val="accent6">
                    <a:lumMod val="50000"/>
                  </a:schemeClr>
                </a:solidFill>
              </a:rPr>
              <a:t>	Salary   ÷  9 = 1 month:  </a:t>
            </a:r>
            <a:r>
              <a:rPr lang="en-US" dirty="0"/>
              <a:t>$81,000 ÷ 9  =  $9,000 </a:t>
            </a:r>
          </a:p>
          <a:p>
            <a:r>
              <a:rPr lang="en-US" dirty="0"/>
              <a:t>Any anticipated salary increase from a promotion should be captured in the budget.</a:t>
            </a:r>
            <a:endParaRPr lang="en-US" b="1" dirty="0">
              <a:solidFill>
                <a:schemeClr val="accent6">
                  <a:lumMod val="50000"/>
                </a:schemeClr>
              </a:solidFill>
            </a:endParaRPr>
          </a:p>
          <a:p>
            <a:pPr marL="0" indent="0">
              <a:buNone/>
            </a:pPr>
            <a:endParaRPr lang="en-US" dirty="0"/>
          </a:p>
          <a:p>
            <a:endParaRPr lang="en-US" dirty="0"/>
          </a:p>
          <a:p>
            <a:endParaRPr lang="en-US" dirty="0"/>
          </a:p>
          <a:p>
            <a:pPr marL="0" indent="0">
              <a:buNone/>
            </a:pPr>
            <a:endParaRPr lang="en-US" dirty="0"/>
          </a:p>
          <a:p>
            <a:pPr lvl="1"/>
            <a:endParaRPr lang="en-US" dirty="0"/>
          </a:p>
          <a:p>
            <a:endParaRPr lang="en-US" dirty="0"/>
          </a:p>
        </p:txBody>
      </p:sp>
      <p:sp>
        <p:nvSpPr>
          <p:cNvPr id="4" name="Rounded Rectangle 3"/>
          <p:cNvSpPr/>
          <p:nvPr/>
        </p:nvSpPr>
        <p:spPr>
          <a:xfrm>
            <a:off x="838200" y="512621"/>
            <a:ext cx="7569530" cy="914400"/>
          </a:xfrm>
          <a:prstGeom prst="roundRect">
            <a:avLst/>
          </a:prstGeom>
          <a:solidFill>
            <a:schemeClr val="accent6">
              <a:lumMod val="75000"/>
            </a:schemeClr>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400" dirty="0">
                <a:solidFill>
                  <a:srgbClr val="FFFF00"/>
                </a:solidFill>
                <a:latin typeface="+mj-lt"/>
              </a:rPr>
              <a:t>Salaries and Wages:  Personnel</a:t>
            </a:r>
          </a:p>
        </p:txBody>
      </p:sp>
    </p:spTree>
    <p:extLst>
      <p:ext uri="{BB962C8B-B14F-4D97-AF65-F5344CB8AC3E}">
        <p14:creationId xmlns:p14="http://schemas.microsoft.com/office/powerpoint/2010/main" val="3706872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5964" y="438467"/>
            <a:ext cx="10515600" cy="1325563"/>
          </a:xfrm>
        </p:spPr>
        <p:txBody>
          <a:bodyPr>
            <a:noAutofit/>
          </a:bodyPr>
          <a:lstStyle/>
          <a:p>
            <a:pPr lvl="1"/>
            <a:br>
              <a:rPr lang="en-US" sz="4400" dirty="0">
                <a:solidFill>
                  <a:srgbClr val="FFFF00"/>
                </a:solidFill>
              </a:rPr>
            </a:br>
            <a:endParaRPr lang="en-US" sz="4400" dirty="0"/>
          </a:p>
        </p:txBody>
      </p:sp>
      <p:sp>
        <p:nvSpPr>
          <p:cNvPr id="3" name="Content Placeholder 2"/>
          <p:cNvSpPr>
            <a:spLocks noGrp="1"/>
          </p:cNvSpPr>
          <p:nvPr>
            <p:ph idx="1"/>
          </p:nvPr>
        </p:nvSpPr>
        <p:spPr>
          <a:xfrm>
            <a:off x="736270" y="1825624"/>
            <a:ext cx="10943666" cy="5032375"/>
          </a:xfrm>
        </p:spPr>
        <p:txBody>
          <a:bodyPr>
            <a:normAutofit/>
          </a:bodyPr>
          <a:lstStyle/>
          <a:p>
            <a:r>
              <a:rPr lang="en-US" dirty="0"/>
              <a:t>Graduate RA salaries and time available are set by Clark.</a:t>
            </a:r>
          </a:p>
          <a:p>
            <a:r>
              <a:rPr lang="en-US" dirty="0"/>
              <a:t>Undergraduate salaries should be consistent with departmental norms.  </a:t>
            </a:r>
          </a:p>
          <a:p>
            <a:r>
              <a:rPr lang="en-US" dirty="0"/>
              <a:t>For Post-Docs, check the industry norm, e.g., NIH salary schedule </a:t>
            </a:r>
          </a:p>
          <a:p>
            <a:r>
              <a:rPr lang="en-US" dirty="0"/>
              <a:t>For new staff hires, check with Human Resources.  </a:t>
            </a:r>
            <a:endParaRPr lang="en-US" b="1" dirty="0">
              <a:solidFill>
                <a:schemeClr val="accent6">
                  <a:lumMod val="50000"/>
                </a:schemeClr>
              </a:solidFill>
            </a:endParaRPr>
          </a:p>
          <a:p>
            <a:r>
              <a:rPr lang="en-US" dirty="0"/>
              <a:t>Some funders request noting the “percentage of effort” of personnel on the grant.  This is the percentage of the researcher’s time dedicated to the project. E.g., 1/9</a:t>
            </a:r>
            <a:r>
              <a:rPr lang="en-US" baseline="30000" dirty="0"/>
              <a:t>th</a:t>
            </a:r>
            <a:r>
              <a:rPr lang="en-US" dirty="0"/>
              <a:t> salary = 1 month = 11% effort</a:t>
            </a:r>
          </a:p>
          <a:p>
            <a:r>
              <a:rPr lang="en-US" dirty="0"/>
              <a:t>If the project is multi-year, include a 3% annual increase each September.</a:t>
            </a:r>
          </a:p>
          <a:p>
            <a:pPr marL="0" indent="0">
              <a:buNone/>
            </a:pPr>
            <a:endParaRPr lang="en-US" dirty="0"/>
          </a:p>
          <a:p>
            <a:endParaRPr lang="en-US" dirty="0"/>
          </a:p>
        </p:txBody>
      </p:sp>
      <p:sp>
        <p:nvSpPr>
          <p:cNvPr id="5" name="Rounded Rectangle 4"/>
          <p:cNvSpPr/>
          <p:nvPr/>
        </p:nvSpPr>
        <p:spPr>
          <a:xfrm>
            <a:off x="829056" y="644048"/>
            <a:ext cx="4584192" cy="914400"/>
          </a:xfrm>
          <a:prstGeom prst="roundRect">
            <a:avLst/>
          </a:prstGeom>
          <a:solidFill>
            <a:schemeClr val="accent6">
              <a:lumMod val="75000"/>
            </a:schemeClr>
          </a:solidFill>
          <a:effectLst>
            <a:outerShdw blurRad="76200" dir="18900000" sy="23000" kx="-1200000" algn="bl" rotWithShape="0">
              <a:prstClr val="black">
                <a:alpha val="20000"/>
              </a:prstClr>
            </a:outerShdw>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sz="4400" dirty="0">
                <a:solidFill>
                  <a:srgbClr val="FFFF00"/>
                </a:solidFill>
              </a:rPr>
              <a:t>Salary Calculations</a:t>
            </a:r>
            <a:endParaRPr lang="en-US" sz="4400" dirty="0"/>
          </a:p>
        </p:txBody>
      </p:sp>
    </p:spTree>
    <p:extLst>
      <p:ext uri="{BB962C8B-B14F-4D97-AF65-F5344CB8AC3E}">
        <p14:creationId xmlns:p14="http://schemas.microsoft.com/office/powerpoint/2010/main" val="2365851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5400000" algn="t" rotWithShape="0">
              <a:prstClr val="black">
                <a:alpha val="40000"/>
              </a:prstClr>
            </a:outerShdw>
          </a:effectLst>
        </p:spPr>
        <p:txBody>
          <a:bodyPr/>
          <a:lstStyle/>
          <a:p>
            <a:r>
              <a:rPr lang="en-US" dirty="0">
                <a:solidFill>
                  <a:srgbClr val="7030A0"/>
                </a:solidFill>
              </a:rPr>
              <a:t>Course Buy-out</a:t>
            </a:r>
          </a:p>
        </p:txBody>
      </p:sp>
      <p:sp>
        <p:nvSpPr>
          <p:cNvPr id="3" name="Content Placeholder 2"/>
          <p:cNvSpPr>
            <a:spLocks noGrp="1"/>
          </p:cNvSpPr>
          <p:nvPr>
            <p:ph idx="1"/>
          </p:nvPr>
        </p:nvSpPr>
        <p:spPr>
          <a:xfrm>
            <a:off x="838200" y="2109216"/>
            <a:ext cx="10515600" cy="4748784"/>
          </a:xfrm>
        </p:spPr>
        <p:txBody>
          <a:bodyPr>
            <a:normAutofit/>
          </a:bodyPr>
          <a:lstStyle/>
          <a:p>
            <a:r>
              <a:rPr lang="en-US" dirty="0"/>
              <a:t>A course buy-out is a release from instruction granted to a PI by their department chair.  A Provost-approved portion of the course buy-out funds the cost for a substitute instructor to cover the PI’s course.</a:t>
            </a:r>
          </a:p>
          <a:p>
            <a:pPr marL="0" indent="0">
              <a:buNone/>
            </a:pPr>
            <a:endParaRPr lang="en-US" dirty="0"/>
          </a:p>
          <a:p>
            <a:r>
              <a:rPr lang="en-US" dirty="0"/>
              <a:t>A course buy-out is written into the grant budget at 1/8 of the PI’s salary.</a:t>
            </a:r>
          </a:p>
        </p:txBody>
      </p:sp>
      <p:sp>
        <p:nvSpPr>
          <p:cNvPr id="4" name="Isosceles Triangle 3"/>
          <p:cNvSpPr/>
          <p:nvPr/>
        </p:nvSpPr>
        <p:spPr>
          <a:xfrm>
            <a:off x="10049722" y="5374323"/>
            <a:ext cx="1060704" cy="914400"/>
          </a:xfrm>
          <a:prstGeom prst="triangl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p:cNvSpPr/>
          <p:nvPr/>
        </p:nvSpPr>
        <p:spPr>
          <a:xfrm rot="3582409">
            <a:off x="9458411" y="4849655"/>
            <a:ext cx="1060704" cy="914400"/>
          </a:xfrm>
          <a:prstGeom prst="triangl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Isosceles Triangle 5"/>
          <p:cNvSpPr/>
          <p:nvPr/>
        </p:nvSpPr>
        <p:spPr>
          <a:xfrm>
            <a:off x="8398997" y="5374323"/>
            <a:ext cx="1060704" cy="914400"/>
          </a:xfrm>
          <a:prstGeom prst="triangl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6"/>
          <p:cNvSpPr/>
          <p:nvPr/>
        </p:nvSpPr>
        <p:spPr>
          <a:xfrm rot="10800000">
            <a:off x="7667533" y="5081014"/>
            <a:ext cx="1060704" cy="914400"/>
          </a:xfrm>
          <a:prstGeom prst="triangl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6809232" y="5374323"/>
            <a:ext cx="1060704" cy="914400"/>
          </a:xfrm>
          <a:prstGeom prst="triangl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42462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8609</TotalTime>
  <Words>2370</Words>
  <Application>Microsoft Office PowerPoint</Application>
  <PresentationFormat>Widescreen</PresentationFormat>
  <Paragraphs>213</Paragraphs>
  <Slides>22</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Courier New</vt:lpstr>
      <vt:lpstr>Wingdings</vt:lpstr>
      <vt:lpstr>Office Theme</vt:lpstr>
      <vt:lpstr>BUDGET BUILDING:  A Training in Budget Development  </vt:lpstr>
      <vt:lpstr>PowerPoint Presentation</vt:lpstr>
      <vt:lpstr>PowerPoint Presentation</vt:lpstr>
      <vt:lpstr>PowerPoint Presentation</vt:lpstr>
      <vt:lpstr>  </vt:lpstr>
      <vt:lpstr>Federal Regulations – OMB Circular A-21 (relocated to 2 CFR 200)</vt:lpstr>
      <vt:lpstr>PowerPoint Presentation</vt:lpstr>
      <vt:lpstr> </vt:lpstr>
      <vt:lpstr>Course Buy-out</vt:lpstr>
      <vt:lpstr>PowerPoint Presentation</vt:lpstr>
      <vt:lpstr>Fringe Rates  (Effective June 1, 2022)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Calculation of Indirect Costs</vt:lpstr>
      <vt:lpstr>Calculation of Indirect Costs (continued)</vt:lpstr>
      <vt:lpstr> Budget Justification</vt:lpstr>
      <vt:lpstr>Contact Information</vt:lpstr>
    </vt:vector>
  </TitlesOfParts>
  <Company>Clark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 BUILDING</dc:title>
  <dc:creator>Octavia Taylor</dc:creator>
  <cp:lastModifiedBy>Mira Ormsby</cp:lastModifiedBy>
  <cp:revision>193</cp:revision>
  <cp:lastPrinted>2015-05-14T15:50:00Z</cp:lastPrinted>
  <dcterms:created xsi:type="dcterms:W3CDTF">2014-05-13T16:36:41Z</dcterms:created>
  <dcterms:modified xsi:type="dcterms:W3CDTF">2023-07-12T16:55:15Z</dcterms:modified>
</cp:coreProperties>
</file>