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29_305EC42F.xml" ContentType="application/vnd.ms-powerpoint.comments+xml"/>
  <Override PartName="/ppt/comments/modernComment_107_8FDEEF45.xml" ContentType="application/vnd.ms-powerpoint.comments+xml"/>
  <Override PartName="/ppt/comments/modernComment_11D_93F4A045.xml" ContentType="application/vnd.ms-powerpoint.comments+xml"/>
  <Override PartName="/ppt/comments/modernComment_125_D4569DEF.xml" ContentType="application/vnd.ms-powerpoint.comments+xml"/>
  <Override PartName="/ppt/comments/modernComment_119_1CAD8047.xml" ContentType="application/vnd.ms-powerpoint.comments+xml"/>
  <Override PartName="/ppt/comments/modernComment_116_425E690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42"/>
  </p:notesMasterIdLst>
  <p:handoutMasterIdLst>
    <p:handoutMasterId r:id="rId43"/>
  </p:handoutMasterIdLst>
  <p:sldIdLst>
    <p:sldId id="256" r:id="rId2"/>
    <p:sldId id="262" r:id="rId3"/>
    <p:sldId id="267" r:id="rId4"/>
    <p:sldId id="259" r:id="rId5"/>
    <p:sldId id="273" r:id="rId6"/>
    <p:sldId id="297" r:id="rId7"/>
    <p:sldId id="263" r:id="rId8"/>
    <p:sldId id="274" r:id="rId9"/>
    <p:sldId id="268" r:id="rId10"/>
    <p:sldId id="264" r:id="rId11"/>
    <p:sldId id="269" r:id="rId12"/>
    <p:sldId id="270" r:id="rId13"/>
    <p:sldId id="271" r:id="rId14"/>
    <p:sldId id="272" r:id="rId15"/>
    <p:sldId id="275" r:id="rId16"/>
    <p:sldId id="276" r:id="rId17"/>
    <p:sldId id="265" r:id="rId18"/>
    <p:sldId id="266"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80" r:id="rId35"/>
    <p:sldId id="281" r:id="rId36"/>
    <p:sldId id="279" r:id="rId37"/>
    <p:sldId id="277" r:id="rId38"/>
    <p:sldId id="278" r:id="rId39"/>
    <p:sldId id="261" r:id="rId40"/>
    <p:sldId id="260" r:id="rId4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7">
          <p15:clr>
            <a:srgbClr val="A4A3A4"/>
          </p15:clr>
        </p15:guide>
        <p15:guide id="2" pos="5621">
          <p15:clr>
            <a:srgbClr val="A4A3A4"/>
          </p15:clr>
        </p15:guide>
        <p15:guide id="3" orient="horz" pos="685">
          <p15:clr>
            <a:srgbClr val="A4A3A4"/>
          </p15:clr>
        </p15:guide>
        <p15:guide id="4" orient="horz" pos="1250">
          <p15:clr>
            <a:srgbClr val="A4A3A4"/>
          </p15:clr>
        </p15:guide>
        <p15:guide id="5" orient="horz" pos="2010">
          <p15:clr>
            <a:srgbClr val="A4A3A4"/>
          </p15:clr>
        </p15:guide>
        <p15:guide id="6" pos="4473">
          <p15:clr>
            <a:srgbClr val="A4A3A4"/>
          </p15:clr>
        </p15:guide>
        <p15:guide id="7" pos="4413">
          <p15:clr>
            <a:srgbClr val="A4A3A4"/>
          </p15:clr>
        </p15:guide>
        <p15:guide id="8" orient="horz" pos="3886">
          <p15:clr>
            <a:srgbClr val="A4A3A4"/>
          </p15:clr>
        </p15:guide>
        <p15:guide id="9" orient="horz" pos="2849">
          <p15:clr>
            <a:srgbClr val="A4A3A4"/>
          </p15:clr>
        </p15:guide>
        <p15:guide id="10" orient="horz" pos="890">
          <p15:clr>
            <a:srgbClr val="A4A3A4"/>
          </p15:clr>
        </p15:guide>
        <p15:guide id="11" orient="horz" pos="2826">
          <p15:clr>
            <a:srgbClr val="A4A3A4"/>
          </p15:clr>
        </p15:guide>
        <p15:guide id="12" orient="horz" pos="157">
          <p15:clr>
            <a:srgbClr val="A4A3A4"/>
          </p15:clr>
        </p15:guide>
        <p15:guide id="13" orient="horz" pos="48">
          <p15:clr>
            <a:srgbClr val="A4A3A4"/>
          </p15:clr>
        </p15:guide>
        <p15:guide id="14" pos="3454">
          <p15:clr>
            <a:srgbClr val="A4A3A4"/>
          </p15:clr>
        </p15:guide>
        <p15:guide id="15" pos="5658">
          <p15:clr>
            <a:srgbClr val="A4A3A4"/>
          </p15:clr>
        </p15:guide>
        <p15:guide id="16" pos="23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1EF0D0-2C23-6F4B-BA39-49157F1E6ABD}" name="Julie Bolduc" initials="JB" userId="S::JBolduc@clarku.edu::41cce30e-7e2f-48c1-93f4-d80d1e4977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a David" initials="PD" lastIdx="1" clrIdx="0"/>
  <p:cmAuthor id="2" name="Melissa Lynch" initials="M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322"/>
    <a:srgbClr val="C50B26"/>
    <a:srgbClr val="F5D6D6"/>
    <a:srgbClr val="DDDDDD"/>
    <a:srgbClr val="000000"/>
    <a:srgbClr val="A92028"/>
    <a:srgbClr val="169C71"/>
    <a:srgbClr val="00895F"/>
    <a:srgbClr val="128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49" autoAdjust="0"/>
    <p:restoredTop sz="95748" autoAdjust="0"/>
  </p:normalViewPr>
  <p:slideViewPr>
    <p:cSldViewPr snapToGrid="0" showGuides="1">
      <p:cViewPr varScale="1">
        <p:scale>
          <a:sx n="21" d="100"/>
          <a:sy n="21" d="100"/>
        </p:scale>
        <p:origin x="1048" y="32"/>
      </p:cViewPr>
      <p:guideLst>
        <p:guide orient="horz" pos="717"/>
        <p:guide pos="5621"/>
        <p:guide orient="horz" pos="685"/>
        <p:guide orient="horz" pos="1250"/>
        <p:guide orient="horz" pos="2010"/>
        <p:guide pos="4473"/>
        <p:guide pos="4413"/>
        <p:guide orient="horz" pos="3886"/>
        <p:guide orient="horz" pos="2849"/>
        <p:guide orient="horz" pos="890"/>
        <p:guide orient="horz" pos="2826"/>
        <p:guide orient="horz" pos="157"/>
        <p:guide orient="horz" pos="48"/>
        <p:guide pos="3454"/>
        <p:guide pos="5658"/>
        <p:guide pos="2360"/>
      </p:guideLst>
    </p:cSldViewPr>
  </p:slideViewPr>
  <p:outlineViewPr>
    <p:cViewPr>
      <p:scale>
        <a:sx n="33" d="100"/>
        <a:sy n="33" d="100"/>
      </p:scale>
      <p:origin x="0" y="-713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07_8FDEEF45.xml><?xml version="1.0" encoding="utf-8"?>
<p188:cmLst xmlns:a="http://schemas.openxmlformats.org/drawingml/2006/main" xmlns:r="http://schemas.openxmlformats.org/officeDocument/2006/relationships" xmlns:p188="http://schemas.microsoft.com/office/powerpoint/2018/8/main">
  <p188:cm id="{BE8B0633-B1A8-45DB-8BF0-681D6932D0FE}" authorId="{0B1EF0D0-2C23-6F4B-BA39-49157F1E6ABD}" status="resolved" created="2021-11-05T13:14:42.977" complete="100000">
    <ac:deMkLst xmlns:ac="http://schemas.microsoft.com/office/drawing/2013/main/command">
      <pc:docMk xmlns:pc="http://schemas.microsoft.com/office/powerpoint/2013/main/command"/>
      <pc:sldMk xmlns:pc="http://schemas.microsoft.com/office/powerpoint/2013/main/command" cId="2413752133" sldId="263"/>
      <ac:spMk id="9" creationId="{09658CC1-E112-4142-BB65-5108F67E6C87}"/>
    </ac:deMkLst>
    <p188:txBody>
      <a:bodyPr/>
      <a:lstStyle/>
      <a:p>
        <a:r>
          <a:rPr lang="en-US"/>
          <a:t>Should probably explain STAR method here where it's first mentioned. I recommend cutting this here and adding the next slide.</a:t>
        </a:r>
      </a:p>
    </p188:txBody>
  </p188:cm>
</p188:cmLst>
</file>

<file path=ppt/comments/modernComment_116_425E6907.xml><?xml version="1.0" encoding="utf-8"?>
<p188:cmLst xmlns:a="http://schemas.openxmlformats.org/drawingml/2006/main" xmlns:r="http://schemas.openxmlformats.org/officeDocument/2006/relationships" xmlns:p188="http://schemas.microsoft.com/office/powerpoint/2018/8/main">
  <p188:cm id="{9DB00693-10B7-45CB-8AB9-831A62A692E0}" authorId="{0B1EF0D0-2C23-6F4B-BA39-49157F1E6ABD}" status="resolved" created="2021-11-05T13:33:21.365" complete="100000">
    <pc:sldMkLst xmlns:pc="http://schemas.microsoft.com/office/powerpoint/2013/main/command">
      <pc:docMk/>
      <pc:sldMk cId="1113483527" sldId="278"/>
    </pc:sldMkLst>
    <p188:txBody>
      <a:bodyPr/>
      <a:lstStyle/>
      <a:p>
        <a:r>
          <a:rPr lang="en-US"/>
          <a:t>this is great, I should add this! though in an email, would you really put that info at the top? </a:t>
        </a:r>
      </a:p>
    </p188:txBody>
  </p188:cm>
</p188:cmLst>
</file>

<file path=ppt/comments/modernComment_119_1CAD8047.xml><?xml version="1.0" encoding="utf-8"?>
<p188:cmLst xmlns:a="http://schemas.openxmlformats.org/drawingml/2006/main" xmlns:r="http://schemas.openxmlformats.org/officeDocument/2006/relationships" xmlns:p188="http://schemas.microsoft.com/office/powerpoint/2018/8/main">
  <p188:cm id="{33BFD566-CD9F-4570-A3A6-EC936468F601}" authorId="{0B1EF0D0-2C23-6F4B-BA39-49157F1E6ABD}" status="resolved" created="2021-11-05T13:32:27.705" complete="100000">
    <ac:txMkLst xmlns:ac="http://schemas.microsoft.com/office/drawing/2013/main/command">
      <pc:docMk xmlns:pc="http://schemas.microsoft.com/office/powerpoint/2013/main/command"/>
      <pc:sldMk xmlns:pc="http://schemas.microsoft.com/office/powerpoint/2013/main/command" cId="481132615" sldId="281"/>
      <ac:spMk id="5" creationId="{944E96CE-50E1-4268-B77C-CEE0D763163A}"/>
      <ac:txMk cp="465" len="18">
        <ac:context len="567" hash="1205623324"/>
      </ac:txMk>
    </ac:txMkLst>
    <p188:pos x="3982065" y="3977527"/>
    <p188:txBody>
      <a:bodyPr/>
      <a:lstStyle/>
      <a:p>
        <a:r>
          <a:rPr lang="en-US"/>
          <a:t>I'd expand this. Do you mean, don't look down, have a smile on the way out? Jazz hands? lol</a:t>
        </a:r>
      </a:p>
    </p188:txBody>
  </p188:cm>
</p188:cmLst>
</file>

<file path=ppt/comments/modernComment_11D_93F4A045.xml><?xml version="1.0" encoding="utf-8"?>
<p188:cmLst xmlns:a="http://schemas.openxmlformats.org/drawingml/2006/main" xmlns:r="http://schemas.openxmlformats.org/officeDocument/2006/relationships" xmlns:p188="http://schemas.microsoft.com/office/powerpoint/2018/8/main">
  <p188:cm id="{C144A4E9-C58B-496A-B64A-1862CC69EDD7}" authorId="{0B1EF0D0-2C23-6F4B-BA39-49157F1E6ABD}" status="resolved" created="2021-11-05T13:27:41.243" complete="100000">
    <ac:txMkLst xmlns:ac="http://schemas.microsoft.com/office/drawing/2013/main/command">
      <pc:docMk xmlns:pc="http://schemas.microsoft.com/office/powerpoint/2013/main/command"/>
      <pc:sldMk xmlns:pc="http://schemas.microsoft.com/office/powerpoint/2013/main/command" cId="2482282565" sldId="285"/>
      <ac:spMk id="3" creationId="{4DDFD732-48E2-433F-962F-48446F0D8F39}"/>
      <ac:txMk cp="210" len="87">
        <ac:context len="621" hash="1105528697"/>
      </ac:txMk>
    </ac:txMkLst>
    <p188:pos x="7860890" y="2399450"/>
    <p188:txBody>
      <a:bodyPr/>
      <a:lstStyle/>
      <a:p>
        <a:r>
          <a:rPr lang="en-US"/>
          <a:t>If the star method is incorporated earlier, refer back to it here like "remember the preparation you did with your STAR stories"...</a:t>
        </a:r>
      </a:p>
    </p188:txBody>
  </p188:cm>
</p188:cmLst>
</file>

<file path=ppt/comments/modernComment_125_D4569DEF.xml><?xml version="1.0" encoding="utf-8"?>
<p188:cmLst xmlns:a="http://schemas.openxmlformats.org/drawingml/2006/main" xmlns:r="http://schemas.openxmlformats.org/officeDocument/2006/relationships" xmlns:p188="http://schemas.microsoft.com/office/powerpoint/2018/8/main">
  <p188:cm id="{0E16A626-788C-4FE7-B8A0-4E99BF95D090}" authorId="{0B1EF0D0-2C23-6F4B-BA39-49157F1E6ABD}" status="resolved" created="2021-11-05T13:30:17.121" complete="100000">
    <ac:deMkLst xmlns:ac="http://schemas.microsoft.com/office/drawing/2013/main/command">
      <pc:docMk xmlns:pc="http://schemas.microsoft.com/office/powerpoint/2013/main/command"/>
      <pc:sldMk xmlns:pc="http://schemas.microsoft.com/office/powerpoint/2013/main/command" cId="3562446319" sldId="293"/>
      <ac:spMk id="3" creationId="{E0783FD6-861B-474F-A79D-73FD995F0FAF}"/>
    </ac:deMkLst>
    <p188:txBody>
      <a:bodyPr/>
      <a:lstStyle/>
      <a:p>
        <a:r>
          <a:rPr lang="en-US"/>
          <a:t>Is the red type a reminder to yourself? Should it just be removed? </a:t>
        </a:r>
      </a:p>
    </p188:txBody>
  </p188:cm>
</p188:cmLst>
</file>

<file path=ppt/comments/modernComment_129_305EC42F.xml><?xml version="1.0" encoding="utf-8"?>
<p188:cmLst xmlns:a="http://schemas.openxmlformats.org/drawingml/2006/main" xmlns:r="http://schemas.openxmlformats.org/officeDocument/2006/relationships" xmlns:p188="http://schemas.microsoft.com/office/powerpoint/2018/8/main">
  <p188:cm id="{2A0DC8B5-6740-4F9E-9821-C38FEFF895C3}" authorId="{0B1EF0D0-2C23-6F4B-BA39-49157F1E6ABD}" status="resolved" created="2021-11-05T13:41:05.497" complete="100000">
    <pc:sldMkLst xmlns:pc="http://schemas.microsoft.com/office/powerpoint/2013/main/command">
      <pc:docMk/>
      <pc:sldMk cId="811516975" sldId="297"/>
    </pc:sldMkLst>
    <p188:txBody>
      <a:bodyPr/>
      <a:lstStyle/>
      <a:p>
        <a:r>
          <a:rPr lang="en-US"/>
          <a:t>Added this slide per comment on previous slide, what do you think? </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67F6E-84A9-4865-9003-ADE239A7566B}" type="doc">
      <dgm:prSet loTypeId="urn:microsoft.com/office/officeart/2005/8/layout/hChevron3" loCatId="process" qsTypeId="urn:microsoft.com/office/officeart/2005/8/quickstyle/simple1" qsCatId="simple" csTypeId="urn:microsoft.com/office/officeart/2005/8/colors/colorful3" csCatId="colorful" phldr="1"/>
      <dgm:spPr/>
    </dgm:pt>
    <dgm:pt modelId="{7829EC2C-010E-4FD5-81E0-9C5E6CAC4116}">
      <dgm:prSet phldrT="[Text]"/>
      <dgm:spPr>
        <a:solidFill>
          <a:schemeClr val="accent1">
            <a:lumMod val="20000"/>
            <a:lumOff val="80000"/>
          </a:schemeClr>
        </a:solidFill>
      </dgm:spPr>
      <dgm:t>
        <a:bodyPr/>
        <a:lstStyle/>
        <a:p>
          <a:r>
            <a:rPr lang="en-US" dirty="0">
              <a:solidFill>
                <a:schemeClr val="tx1"/>
              </a:solidFill>
            </a:rPr>
            <a:t>Preparation</a:t>
          </a:r>
        </a:p>
      </dgm:t>
    </dgm:pt>
    <dgm:pt modelId="{9D03075C-6AB1-46CD-B1F1-A078D2E43147}" type="parTrans" cxnId="{11D53C5D-E8FE-46BF-B1AD-09F37E52B011}">
      <dgm:prSet/>
      <dgm:spPr/>
      <dgm:t>
        <a:bodyPr/>
        <a:lstStyle/>
        <a:p>
          <a:endParaRPr lang="en-US"/>
        </a:p>
      </dgm:t>
    </dgm:pt>
    <dgm:pt modelId="{EDF982FC-F91B-4C45-8DF0-7E4A91945D51}" type="sibTrans" cxnId="{11D53C5D-E8FE-46BF-B1AD-09F37E52B011}">
      <dgm:prSet/>
      <dgm:spPr/>
      <dgm:t>
        <a:bodyPr/>
        <a:lstStyle/>
        <a:p>
          <a:endParaRPr lang="en-US"/>
        </a:p>
      </dgm:t>
    </dgm:pt>
    <dgm:pt modelId="{5C2D1D2D-C9F4-42FB-A392-E4B98EAAA1EA}">
      <dgm:prSet phldrT="[Text]"/>
      <dgm:spPr>
        <a:solidFill>
          <a:schemeClr val="accent1">
            <a:lumMod val="40000"/>
            <a:lumOff val="60000"/>
          </a:schemeClr>
        </a:solidFill>
      </dgm:spPr>
      <dgm:t>
        <a:bodyPr/>
        <a:lstStyle/>
        <a:p>
          <a:r>
            <a:rPr lang="en-US" dirty="0">
              <a:solidFill>
                <a:schemeClr val="tx1"/>
              </a:solidFill>
            </a:rPr>
            <a:t>Introductions</a:t>
          </a:r>
        </a:p>
      </dgm:t>
    </dgm:pt>
    <dgm:pt modelId="{DE13DE2B-F257-4561-BECE-4EE8E3F5E826}" type="parTrans" cxnId="{581D0F75-1249-4FA2-93CB-93E22B40E734}">
      <dgm:prSet/>
      <dgm:spPr/>
      <dgm:t>
        <a:bodyPr/>
        <a:lstStyle/>
        <a:p>
          <a:endParaRPr lang="en-US"/>
        </a:p>
      </dgm:t>
    </dgm:pt>
    <dgm:pt modelId="{F2291D87-11C6-4687-BF49-0567C10057CE}" type="sibTrans" cxnId="{581D0F75-1249-4FA2-93CB-93E22B40E734}">
      <dgm:prSet/>
      <dgm:spPr/>
      <dgm:t>
        <a:bodyPr/>
        <a:lstStyle/>
        <a:p>
          <a:endParaRPr lang="en-US"/>
        </a:p>
      </dgm:t>
    </dgm:pt>
    <dgm:pt modelId="{D50868DE-208A-4B57-BAE0-3A70ECD062A7}">
      <dgm:prSet phldrT="[Text]"/>
      <dgm:spPr>
        <a:solidFill>
          <a:schemeClr val="accent1">
            <a:lumMod val="60000"/>
            <a:lumOff val="40000"/>
          </a:schemeClr>
        </a:solidFill>
      </dgm:spPr>
      <dgm:t>
        <a:bodyPr/>
        <a:lstStyle/>
        <a:p>
          <a:r>
            <a:rPr lang="en-US" dirty="0">
              <a:solidFill>
                <a:schemeClr val="tx1"/>
              </a:solidFill>
            </a:rPr>
            <a:t>Formal Q&amp;A</a:t>
          </a:r>
        </a:p>
      </dgm:t>
    </dgm:pt>
    <dgm:pt modelId="{BC8601B3-24B0-45A5-A211-8E38CDCF1C72}" type="parTrans" cxnId="{A982946E-9563-49BB-81EE-0C48F24BFF35}">
      <dgm:prSet/>
      <dgm:spPr/>
      <dgm:t>
        <a:bodyPr/>
        <a:lstStyle/>
        <a:p>
          <a:endParaRPr lang="en-US"/>
        </a:p>
      </dgm:t>
    </dgm:pt>
    <dgm:pt modelId="{7CA47AD7-4759-43BD-A4A2-859D47D608DC}" type="sibTrans" cxnId="{A982946E-9563-49BB-81EE-0C48F24BFF35}">
      <dgm:prSet/>
      <dgm:spPr/>
      <dgm:t>
        <a:bodyPr/>
        <a:lstStyle/>
        <a:p>
          <a:endParaRPr lang="en-US"/>
        </a:p>
      </dgm:t>
    </dgm:pt>
    <dgm:pt modelId="{F566E5F6-1D03-47B1-95F4-1B66124BF166}">
      <dgm:prSet phldrT="[Text]"/>
      <dgm:spPr>
        <a:solidFill>
          <a:srgbClr val="AC1322">
            <a:alpha val="65098"/>
          </a:srgbClr>
        </a:solidFill>
      </dgm:spPr>
      <dgm:t>
        <a:bodyPr/>
        <a:lstStyle/>
        <a:p>
          <a:r>
            <a:rPr lang="en-US" dirty="0">
              <a:solidFill>
                <a:schemeClr val="tx1"/>
              </a:solidFill>
            </a:rPr>
            <a:t>Closing</a:t>
          </a:r>
        </a:p>
      </dgm:t>
    </dgm:pt>
    <dgm:pt modelId="{4277F6B4-4167-4B8D-9B1C-5EDFB542FA11}" type="parTrans" cxnId="{0387C2A1-9AAF-4678-B304-06F0AB36B6C0}">
      <dgm:prSet/>
      <dgm:spPr/>
      <dgm:t>
        <a:bodyPr/>
        <a:lstStyle/>
        <a:p>
          <a:endParaRPr lang="en-US"/>
        </a:p>
      </dgm:t>
    </dgm:pt>
    <dgm:pt modelId="{89325224-9B5B-416D-81A5-0148CDBF1AF3}" type="sibTrans" cxnId="{0387C2A1-9AAF-4678-B304-06F0AB36B6C0}">
      <dgm:prSet/>
      <dgm:spPr/>
      <dgm:t>
        <a:bodyPr/>
        <a:lstStyle/>
        <a:p>
          <a:endParaRPr lang="en-US"/>
        </a:p>
      </dgm:t>
    </dgm:pt>
    <dgm:pt modelId="{D90E4C6C-A8F1-4D91-A85A-7097C00FF86A}">
      <dgm:prSet phldrT="[Text]"/>
      <dgm:spPr>
        <a:solidFill>
          <a:srgbClr val="C00000"/>
        </a:solidFill>
      </dgm:spPr>
      <dgm:t>
        <a:bodyPr/>
        <a:lstStyle/>
        <a:p>
          <a:r>
            <a:rPr lang="en-US" dirty="0">
              <a:solidFill>
                <a:schemeClr val="bg1"/>
              </a:solidFill>
            </a:rPr>
            <a:t>Follow-up</a:t>
          </a:r>
        </a:p>
      </dgm:t>
    </dgm:pt>
    <dgm:pt modelId="{3990D446-FC9E-4C55-A320-2943DFEB16C7}" type="parTrans" cxnId="{19364C6E-06F2-431D-9974-1D009D56D50D}">
      <dgm:prSet/>
      <dgm:spPr/>
      <dgm:t>
        <a:bodyPr/>
        <a:lstStyle/>
        <a:p>
          <a:endParaRPr lang="en-US"/>
        </a:p>
      </dgm:t>
    </dgm:pt>
    <dgm:pt modelId="{48E64D32-5FAF-46B9-8803-A1B776904644}" type="sibTrans" cxnId="{19364C6E-06F2-431D-9974-1D009D56D50D}">
      <dgm:prSet/>
      <dgm:spPr/>
      <dgm:t>
        <a:bodyPr/>
        <a:lstStyle/>
        <a:p>
          <a:endParaRPr lang="en-US"/>
        </a:p>
      </dgm:t>
    </dgm:pt>
    <dgm:pt modelId="{E42A8D3B-7484-4440-97E1-2D2E2BED7725}" type="pres">
      <dgm:prSet presAssocID="{50367F6E-84A9-4865-9003-ADE239A7566B}" presName="Name0" presStyleCnt="0">
        <dgm:presLayoutVars>
          <dgm:dir/>
          <dgm:resizeHandles val="exact"/>
        </dgm:presLayoutVars>
      </dgm:prSet>
      <dgm:spPr/>
    </dgm:pt>
    <dgm:pt modelId="{B1A270E1-7EC2-4D4E-A025-B3E9D6C9B407}" type="pres">
      <dgm:prSet presAssocID="{7829EC2C-010E-4FD5-81E0-9C5E6CAC4116}" presName="parTxOnly" presStyleLbl="node1" presStyleIdx="0" presStyleCnt="5">
        <dgm:presLayoutVars>
          <dgm:bulletEnabled val="1"/>
        </dgm:presLayoutVars>
      </dgm:prSet>
      <dgm:spPr/>
    </dgm:pt>
    <dgm:pt modelId="{93E51E7E-C6A3-4EB0-978E-328C0FBD0006}" type="pres">
      <dgm:prSet presAssocID="{EDF982FC-F91B-4C45-8DF0-7E4A91945D51}" presName="parSpace" presStyleCnt="0"/>
      <dgm:spPr/>
    </dgm:pt>
    <dgm:pt modelId="{C6E4305D-B4C0-45B5-8E78-0FC9A328D3B7}" type="pres">
      <dgm:prSet presAssocID="{5C2D1D2D-C9F4-42FB-A392-E4B98EAAA1EA}" presName="parTxOnly" presStyleLbl="node1" presStyleIdx="1" presStyleCnt="5">
        <dgm:presLayoutVars>
          <dgm:bulletEnabled val="1"/>
        </dgm:presLayoutVars>
      </dgm:prSet>
      <dgm:spPr/>
    </dgm:pt>
    <dgm:pt modelId="{0A042579-F483-44CF-89A2-D51A4BAF089F}" type="pres">
      <dgm:prSet presAssocID="{F2291D87-11C6-4687-BF49-0567C10057CE}" presName="parSpace" presStyleCnt="0"/>
      <dgm:spPr/>
    </dgm:pt>
    <dgm:pt modelId="{02400031-B122-441F-BE69-A1C2D77180A9}" type="pres">
      <dgm:prSet presAssocID="{D50868DE-208A-4B57-BAE0-3A70ECD062A7}" presName="parTxOnly" presStyleLbl="node1" presStyleIdx="2" presStyleCnt="5">
        <dgm:presLayoutVars>
          <dgm:bulletEnabled val="1"/>
        </dgm:presLayoutVars>
      </dgm:prSet>
      <dgm:spPr/>
    </dgm:pt>
    <dgm:pt modelId="{81C409F6-9938-4616-B235-81009D09F892}" type="pres">
      <dgm:prSet presAssocID="{7CA47AD7-4759-43BD-A4A2-859D47D608DC}" presName="parSpace" presStyleCnt="0"/>
      <dgm:spPr/>
    </dgm:pt>
    <dgm:pt modelId="{6E2B1E14-41FC-4633-AB61-D5055AB53173}" type="pres">
      <dgm:prSet presAssocID="{F566E5F6-1D03-47B1-95F4-1B66124BF166}" presName="parTxOnly" presStyleLbl="node1" presStyleIdx="3" presStyleCnt="5">
        <dgm:presLayoutVars>
          <dgm:bulletEnabled val="1"/>
        </dgm:presLayoutVars>
      </dgm:prSet>
      <dgm:spPr/>
    </dgm:pt>
    <dgm:pt modelId="{76B2296F-1999-4DEF-809D-046ABFC168E7}" type="pres">
      <dgm:prSet presAssocID="{89325224-9B5B-416D-81A5-0148CDBF1AF3}" presName="parSpace" presStyleCnt="0"/>
      <dgm:spPr/>
    </dgm:pt>
    <dgm:pt modelId="{7FEDDF85-EC0B-494C-B2CA-EF93E236994C}" type="pres">
      <dgm:prSet presAssocID="{D90E4C6C-A8F1-4D91-A85A-7097C00FF86A}" presName="parTxOnly" presStyleLbl="node1" presStyleIdx="4" presStyleCnt="5">
        <dgm:presLayoutVars>
          <dgm:bulletEnabled val="1"/>
        </dgm:presLayoutVars>
      </dgm:prSet>
      <dgm:spPr/>
    </dgm:pt>
  </dgm:ptLst>
  <dgm:cxnLst>
    <dgm:cxn modelId="{C9278A08-08FE-46DF-8765-EE1C2C7C75DF}" type="presOf" srcId="{D50868DE-208A-4B57-BAE0-3A70ECD062A7}" destId="{02400031-B122-441F-BE69-A1C2D77180A9}" srcOrd="0" destOrd="0" presId="urn:microsoft.com/office/officeart/2005/8/layout/hChevron3"/>
    <dgm:cxn modelId="{11D53C5D-E8FE-46BF-B1AD-09F37E52B011}" srcId="{50367F6E-84A9-4865-9003-ADE239A7566B}" destId="{7829EC2C-010E-4FD5-81E0-9C5E6CAC4116}" srcOrd="0" destOrd="0" parTransId="{9D03075C-6AB1-46CD-B1F1-A078D2E43147}" sibTransId="{EDF982FC-F91B-4C45-8DF0-7E4A91945D51}"/>
    <dgm:cxn modelId="{5D77DB6A-516E-42D4-8216-242D021D8806}" type="presOf" srcId="{5C2D1D2D-C9F4-42FB-A392-E4B98EAAA1EA}" destId="{C6E4305D-B4C0-45B5-8E78-0FC9A328D3B7}" srcOrd="0" destOrd="0" presId="urn:microsoft.com/office/officeart/2005/8/layout/hChevron3"/>
    <dgm:cxn modelId="{19364C6E-06F2-431D-9974-1D009D56D50D}" srcId="{50367F6E-84A9-4865-9003-ADE239A7566B}" destId="{D90E4C6C-A8F1-4D91-A85A-7097C00FF86A}" srcOrd="4" destOrd="0" parTransId="{3990D446-FC9E-4C55-A320-2943DFEB16C7}" sibTransId="{48E64D32-5FAF-46B9-8803-A1B776904644}"/>
    <dgm:cxn modelId="{A982946E-9563-49BB-81EE-0C48F24BFF35}" srcId="{50367F6E-84A9-4865-9003-ADE239A7566B}" destId="{D50868DE-208A-4B57-BAE0-3A70ECD062A7}" srcOrd="2" destOrd="0" parTransId="{BC8601B3-24B0-45A5-A211-8E38CDCF1C72}" sibTransId="{7CA47AD7-4759-43BD-A4A2-859D47D608DC}"/>
    <dgm:cxn modelId="{723E8571-3A5C-4744-851D-20232C5BB352}" type="presOf" srcId="{D90E4C6C-A8F1-4D91-A85A-7097C00FF86A}" destId="{7FEDDF85-EC0B-494C-B2CA-EF93E236994C}" srcOrd="0" destOrd="0" presId="urn:microsoft.com/office/officeart/2005/8/layout/hChevron3"/>
    <dgm:cxn modelId="{581D0F75-1249-4FA2-93CB-93E22B40E734}" srcId="{50367F6E-84A9-4865-9003-ADE239A7566B}" destId="{5C2D1D2D-C9F4-42FB-A392-E4B98EAAA1EA}" srcOrd="1" destOrd="0" parTransId="{DE13DE2B-F257-4561-BECE-4EE8E3F5E826}" sibTransId="{F2291D87-11C6-4687-BF49-0567C10057CE}"/>
    <dgm:cxn modelId="{B5BEA877-78D7-44E6-ADA2-0438BE1B8236}" type="presOf" srcId="{7829EC2C-010E-4FD5-81E0-9C5E6CAC4116}" destId="{B1A270E1-7EC2-4D4E-A025-B3E9D6C9B407}" srcOrd="0" destOrd="0" presId="urn:microsoft.com/office/officeart/2005/8/layout/hChevron3"/>
    <dgm:cxn modelId="{0387C2A1-9AAF-4678-B304-06F0AB36B6C0}" srcId="{50367F6E-84A9-4865-9003-ADE239A7566B}" destId="{F566E5F6-1D03-47B1-95F4-1B66124BF166}" srcOrd="3" destOrd="0" parTransId="{4277F6B4-4167-4B8D-9B1C-5EDFB542FA11}" sibTransId="{89325224-9B5B-416D-81A5-0148CDBF1AF3}"/>
    <dgm:cxn modelId="{CB58ECB0-6707-499B-A047-F50F4179F70F}" type="presOf" srcId="{F566E5F6-1D03-47B1-95F4-1B66124BF166}" destId="{6E2B1E14-41FC-4633-AB61-D5055AB53173}" srcOrd="0" destOrd="0" presId="urn:microsoft.com/office/officeart/2005/8/layout/hChevron3"/>
    <dgm:cxn modelId="{CE9A90B6-6599-48F2-91FB-D37538131CD5}" type="presOf" srcId="{50367F6E-84A9-4865-9003-ADE239A7566B}" destId="{E42A8D3B-7484-4440-97E1-2D2E2BED7725}" srcOrd="0" destOrd="0" presId="urn:microsoft.com/office/officeart/2005/8/layout/hChevron3"/>
    <dgm:cxn modelId="{7457AA9A-123C-4DAB-82F5-B356B7F7C1D1}" type="presParOf" srcId="{E42A8D3B-7484-4440-97E1-2D2E2BED7725}" destId="{B1A270E1-7EC2-4D4E-A025-B3E9D6C9B407}" srcOrd="0" destOrd="0" presId="urn:microsoft.com/office/officeart/2005/8/layout/hChevron3"/>
    <dgm:cxn modelId="{7D0E00E5-BE30-4A66-88BD-9433CC8E2639}" type="presParOf" srcId="{E42A8D3B-7484-4440-97E1-2D2E2BED7725}" destId="{93E51E7E-C6A3-4EB0-978E-328C0FBD0006}" srcOrd="1" destOrd="0" presId="urn:microsoft.com/office/officeart/2005/8/layout/hChevron3"/>
    <dgm:cxn modelId="{54559F29-D1BD-4395-BA79-054B374CFA9C}" type="presParOf" srcId="{E42A8D3B-7484-4440-97E1-2D2E2BED7725}" destId="{C6E4305D-B4C0-45B5-8E78-0FC9A328D3B7}" srcOrd="2" destOrd="0" presId="urn:microsoft.com/office/officeart/2005/8/layout/hChevron3"/>
    <dgm:cxn modelId="{16AC7834-8D52-44F2-966E-E000109ACF87}" type="presParOf" srcId="{E42A8D3B-7484-4440-97E1-2D2E2BED7725}" destId="{0A042579-F483-44CF-89A2-D51A4BAF089F}" srcOrd="3" destOrd="0" presId="urn:microsoft.com/office/officeart/2005/8/layout/hChevron3"/>
    <dgm:cxn modelId="{B6FA5C34-A09B-4D56-9817-35813F1F2128}" type="presParOf" srcId="{E42A8D3B-7484-4440-97E1-2D2E2BED7725}" destId="{02400031-B122-441F-BE69-A1C2D77180A9}" srcOrd="4" destOrd="0" presId="urn:microsoft.com/office/officeart/2005/8/layout/hChevron3"/>
    <dgm:cxn modelId="{445A4870-4A6A-4AC0-8EFC-617D76B6AF0C}" type="presParOf" srcId="{E42A8D3B-7484-4440-97E1-2D2E2BED7725}" destId="{81C409F6-9938-4616-B235-81009D09F892}" srcOrd="5" destOrd="0" presId="urn:microsoft.com/office/officeart/2005/8/layout/hChevron3"/>
    <dgm:cxn modelId="{A8FD60E5-21AC-4A1F-89F0-E2D16E5B378C}" type="presParOf" srcId="{E42A8D3B-7484-4440-97E1-2D2E2BED7725}" destId="{6E2B1E14-41FC-4633-AB61-D5055AB53173}" srcOrd="6" destOrd="0" presId="urn:microsoft.com/office/officeart/2005/8/layout/hChevron3"/>
    <dgm:cxn modelId="{F68B1B4C-CB3D-42C3-A719-2567E8CB98A7}" type="presParOf" srcId="{E42A8D3B-7484-4440-97E1-2D2E2BED7725}" destId="{76B2296F-1999-4DEF-809D-046ABFC168E7}" srcOrd="7" destOrd="0" presId="urn:microsoft.com/office/officeart/2005/8/layout/hChevron3"/>
    <dgm:cxn modelId="{5F04DC4C-B763-4F79-AD56-A59A9B379949}" type="presParOf" srcId="{E42A8D3B-7484-4440-97E1-2D2E2BED7725}" destId="{7FEDDF85-EC0B-494C-B2CA-EF93E236994C}" srcOrd="8"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7E70A-A9E6-463C-A2DE-F003FCE04C4C}"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00270628-893C-4171-8487-2C207C1D0017}">
      <dgm:prSet phldrT="[Text]"/>
      <dgm:spPr/>
      <dgm:t>
        <a:bodyPr/>
        <a:lstStyle/>
        <a:p>
          <a:r>
            <a:rPr lang="en-US" b="1" cap="none" dirty="0"/>
            <a:t>Who are you? </a:t>
          </a:r>
          <a:endParaRPr lang="en-US" dirty="0"/>
        </a:p>
      </dgm:t>
    </dgm:pt>
    <dgm:pt modelId="{046D7D65-156A-443C-964F-3F1388306D8A}" type="parTrans" cxnId="{76F89618-23E1-4896-9279-508E25722A29}">
      <dgm:prSet/>
      <dgm:spPr/>
      <dgm:t>
        <a:bodyPr/>
        <a:lstStyle/>
        <a:p>
          <a:endParaRPr lang="en-US"/>
        </a:p>
      </dgm:t>
    </dgm:pt>
    <dgm:pt modelId="{798E60C6-8D80-40DF-85E7-D3C013887F0F}" type="sibTrans" cxnId="{76F89618-23E1-4896-9279-508E25722A29}">
      <dgm:prSet/>
      <dgm:spPr/>
      <dgm:t>
        <a:bodyPr/>
        <a:lstStyle/>
        <a:p>
          <a:endParaRPr lang="en-US"/>
        </a:p>
      </dgm:t>
    </dgm:pt>
    <dgm:pt modelId="{E93AA359-1D13-4B5A-8FDE-A129D7EA8B7F}">
      <dgm:prSet phldrT="[Text]"/>
      <dgm:spPr/>
      <dgm:t>
        <a:bodyPr/>
        <a:lstStyle/>
        <a:p>
          <a:r>
            <a:rPr lang="en-US" b="1" cap="none" dirty="0"/>
            <a:t>What do you know?</a:t>
          </a:r>
          <a:r>
            <a:rPr lang="en-US" cap="none" dirty="0"/>
            <a:t> </a:t>
          </a:r>
          <a:endParaRPr lang="en-US" dirty="0"/>
        </a:p>
      </dgm:t>
    </dgm:pt>
    <dgm:pt modelId="{9FE2898C-DDD9-468D-A060-03E6276E018F}" type="parTrans" cxnId="{6068A706-F714-418D-A0DF-CAA5BAB73E06}">
      <dgm:prSet/>
      <dgm:spPr/>
      <dgm:t>
        <a:bodyPr/>
        <a:lstStyle/>
        <a:p>
          <a:endParaRPr lang="en-US"/>
        </a:p>
      </dgm:t>
    </dgm:pt>
    <dgm:pt modelId="{375FC565-BC41-4D02-BB2E-FDBCD4795D44}" type="sibTrans" cxnId="{6068A706-F714-418D-A0DF-CAA5BAB73E06}">
      <dgm:prSet/>
      <dgm:spPr/>
      <dgm:t>
        <a:bodyPr/>
        <a:lstStyle/>
        <a:p>
          <a:endParaRPr lang="en-US"/>
        </a:p>
      </dgm:t>
    </dgm:pt>
    <dgm:pt modelId="{3D7D0321-30C0-469F-B313-9D70AEDA1916}">
      <dgm:prSet phldrT="[Text]"/>
      <dgm:spPr/>
      <dgm:t>
        <a:bodyPr/>
        <a:lstStyle/>
        <a:p>
          <a:r>
            <a:rPr lang="en-US" b="1" cap="none" dirty="0"/>
            <a:t>What can you do? </a:t>
          </a:r>
          <a:endParaRPr lang="en-US" dirty="0"/>
        </a:p>
      </dgm:t>
    </dgm:pt>
    <dgm:pt modelId="{7E3C956C-377F-47E5-8E34-7E22A6F0B283}" type="parTrans" cxnId="{DD89AC12-FFCF-4157-9870-3279C3AD1553}">
      <dgm:prSet/>
      <dgm:spPr/>
      <dgm:t>
        <a:bodyPr/>
        <a:lstStyle/>
        <a:p>
          <a:endParaRPr lang="en-US"/>
        </a:p>
      </dgm:t>
    </dgm:pt>
    <dgm:pt modelId="{C3E9DD45-3E28-4346-A404-20007513C17E}" type="sibTrans" cxnId="{DD89AC12-FFCF-4157-9870-3279C3AD1553}">
      <dgm:prSet/>
      <dgm:spPr/>
      <dgm:t>
        <a:bodyPr/>
        <a:lstStyle/>
        <a:p>
          <a:endParaRPr lang="en-US"/>
        </a:p>
      </dgm:t>
    </dgm:pt>
    <dgm:pt modelId="{5A94951D-C687-4369-A0B1-873F93B9355E}">
      <dgm:prSet phldrT="[Text]"/>
      <dgm:spPr/>
      <dgm:t>
        <a:bodyPr/>
        <a:lstStyle/>
        <a:p>
          <a:r>
            <a:rPr lang="en-US" b="1" cap="none" dirty="0">
              <a:solidFill>
                <a:schemeClr val="tx1"/>
              </a:solidFill>
            </a:rPr>
            <a:t>Will you fit in? </a:t>
          </a:r>
          <a:endParaRPr lang="en-US" dirty="0">
            <a:solidFill>
              <a:schemeClr val="tx1"/>
            </a:solidFill>
          </a:endParaRPr>
        </a:p>
      </dgm:t>
    </dgm:pt>
    <dgm:pt modelId="{11745E68-40B7-42EE-BC43-77571C698CBA}" type="parTrans" cxnId="{B72A25BC-A0C8-4882-BF4F-235C230293DA}">
      <dgm:prSet/>
      <dgm:spPr/>
      <dgm:t>
        <a:bodyPr/>
        <a:lstStyle/>
        <a:p>
          <a:endParaRPr lang="en-US"/>
        </a:p>
      </dgm:t>
    </dgm:pt>
    <dgm:pt modelId="{AAE45B69-12B6-4618-B9EB-B8E44CC6AA95}" type="sibTrans" cxnId="{B72A25BC-A0C8-4882-BF4F-235C230293DA}">
      <dgm:prSet/>
      <dgm:spPr/>
      <dgm:t>
        <a:bodyPr/>
        <a:lstStyle/>
        <a:p>
          <a:endParaRPr lang="en-US"/>
        </a:p>
      </dgm:t>
    </dgm:pt>
    <dgm:pt modelId="{BD5CA9A7-7F7C-47A5-A984-A62C3431BFA1}">
      <dgm:prSet phldrT="[Text]"/>
      <dgm:spPr/>
      <dgm:t>
        <a:bodyPr/>
        <a:lstStyle/>
        <a:p>
          <a:r>
            <a:rPr lang="en-US" b="1" cap="none" dirty="0">
              <a:solidFill>
                <a:schemeClr val="tx1"/>
              </a:solidFill>
            </a:rPr>
            <a:t>Tricky questions</a:t>
          </a:r>
          <a:endParaRPr lang="en-US" dirty="0">
            <a:solidFill>
              <a:schemeClr val="tx1"/>
            </a:solidFill>
          </a:endParaRPr>
        </a:p>
      </dgm:t>
    </dgm:pt>
    <dgm:pt modelId="{8BBAA22E-F0B3-4A77-B5E8-2760FB126C71}" type="parTrans" cxnId="{5D7DE0B0-E5BD-41D3-87FC-2E576B8C79E0}">
      <dgm:prSet/>
      <dgm:spPr/>
      <dgm:t>
        <a:bodyPr/>
        <a:lstStyle/>
        <a:p>
          <a:endParaRPr lang="en-US"/>
        </a:p>
      </dgm:t>
    </dgm:pt>
    <dgm:pt modelId="{E6EC52A4-1F62-4F3F-A889-A2A1D9DB8B85}" type="sibTrans" cxnId="{5D7DE0B0-E5BD-41D3-87FC-2E576B8C79E0}">
      <dgm:prSet/>
      <dgm:spPr/>
      <dgm:t>
        <a:bodyPr/>
        <a:lstStyle/>
        <a:p>
          <a:endParaRPr lang="en-US"/>
        </a:p>
      </dgm:t>
    </dgm:pt>
    <dgm:pt modelId="{0C29774B-5867-457E-8ADB-B1A6A0E97D7E}">
      <dgm:prSet/>
      <dgm:spPr/>
      <dgm:t>
        <a:bodyPr/>
        <a:lstStyle/>
        <a:p>
          <a:r>
            <a:rPr lang="en-US" b="1" cap="none" dirty="0">
              <a:solidFill>
                <a:schemeClr val="tx1"/>
              </a:solidFill>
            </a:rPr>
            <a:t>Illegal questions</a:t>
          </a:r>
          <a:endParaRPr lang="en-US" cap="none" dirty="0">
            <a:solidFill>
              <a:schemeClr val="tx1"/>
            </a:solidFill>
          </a:endParaRPr>
        </a:p>
      </dgm:t>
    </dgm:pt>
    <dgm:pt modelId="{0D168B8F-644A-4445-9D44-FE350D1F4AAE}" type="parTrans" cxnId="{59E07CF8-FF4F-43AE-8588-C22296541778}">
      <dgm:prSet/>
      <dgm:spPr/>
      <dgm:t>
        <a:bodyPr/>
        <a:lstStyle/>
        <a:p>
          <a:endParaRPr lang="en-US"/>
        </a:p>
      </dgm:t>
    </dgm:pt>
    <dgm:pt modelId="{852AD5BA-714A-49C9-8345-368B8A75A178}" type="sibTrans" cxnId="{59E07CF8-FF4F-43AE-8588-C22296541778}">
      <dgm:prSet/>
      <dgm:spPr/>
      <dgm:t>
        <a:bodyPr/>
        <a:lstStyle/>
        <a:p>
          <a:endParaRPr lang="en-US"/>
        </a:p>
      </dgm:t>
    </dgm:pt>
    <dgm:pt modelId="{81FD8CBA-6A51-4BBF-B360-D24BCE689D57}" type="pres">
      <dgm:prSet presAssocID="{A9A7E70A-A9E6-463C-A2DE-F003FCE04C4C}" presName="diagram" presStyleCnt="0">
        <dgm:presLayoutVars>
          <dgm:dir/>
          <dgm:resizeHandles val="exact"/>
        </dgm:presLayoutVars>
      </dgm:prSet>
      <dgm:spPr/>
    </dgm:pt>
    <dgm:pt modelId="{84582548-4A21-4738-A0DD-F65CFF2C79FC}" type="pres">
      <dgm:prSet presAssocID="{00270628-893C-4171-8487-2C207C1D0017}" presName="node" presStyleLbl="node1" presStyleIdx="0" presStyleCnt="6">
        <dgm:presLayoutVars>
          <dgm:bulletEnabled val="1"/>
        </dgm:presLayoutVars>
      </dgm:prSet>
      <dgm:spPr/>
    </dgm:pt>
    <dgm:pt modelId="{F7DCB2D3-7B54-4E24-8136-986919293A55}" type="pres">
      <dgm:prSet presAssocID="{798E60C6-8D80-40DF-85E7-D3C013887F0F}" presName="sibTrans" presStyleCnt="0"/>
      <dgm:spPr/>
    </dgm:pt>
    <dgm:pt modelId="{467AD79F-F147-4ABA-9CF7-7F650DEDBCE1}" type="pres">
      <dgm:prSet presAssocID="{E93AA359-1D13-4B5A-8FDE-A129D7EA8B7F}" presName="node" presStyleLbl="node1" presStyleIdx="1" presStyleCnt="6">
        <dgm:presLayoutVars>
          <dgm:bulletEnabled val="1"/>
        </dgm:presLayoutVars>
      </dgm:prSet>
      <dgm:spPr/>
    </dgm:pt>
    <dgm:pt modelId="{A3A9627A-752C-41A8-B4CC-974C3EAA7334}" type="pres">
      <dgm:prSet presAssocID="{375FC565-BC41-4D02-BB2E-FDBCD4795D44}" presName="sibTrans" presStyleCnt="0"/>
      <dgm:spPr/>
    </dgm:pt>
    <dgm:pt modelId="{A578EE2C-0DDA-423A-9F1A-0ADA50516C76}" type="pres">
      <dgm:prSet presAssocID="{3D7D0321-30C0-469F-B313-9D70AEDA1916}" presName="node" presStyleLbl="node1" presStyleIdx="2" presStyleCnt="6">
        <dgm:presLayoutVars>
          <dgm:bulletEnabled val="1"/>
        </dgm:presLayoutVars>
      </dgm:prSet>
      <dgm:spPr/>
    </dgm:pt>
    <dgm:pt modelId="{298A4994-6568-4880-A77F-1102989D49A6}" type="pres">
      <dgm:prSet presAssocID="{C3E9DD45-3E28-4346-A404-20007513C17E}" presName="sibTrans" presStyleCnt="0"/>
      <dgm:spPr/>
    </dgm:pt>
    <dgm:pt modelId="{325CA1E6-FF02-40E6-A772-E51FB937825A}" type="pres">
      <dgm:prSet presAssocID="{5A94951D-C687-4369-A0B1-873F93B9355E}" presName="node" presStyleLbl="node1" presStyleIdx="3" presStyleCnt="6">
        <dgm:presLayoutVars>
          <dgm:bulletEnabled val="1"/>
        </dgm:presLayoutVars>
      </dgm:prSet>
      <dgm:spPr/>
    </dgm:pt>
    <dgm:pt modelId="{3F231C69-7061-4A7D-B0C9-ACD3D921A4EB}" type="pres">
      <dgm:prSet presAssocID="{AAE45B69-12B6-4618-B9EB-B8E44CC6AA95}" presName="sibTrans" presStyleCnt="0"/>
      <dgm:spPr/>
    </dgm:pt>
    <dgm:pt modelId="{39ADFCAD-5B07-4906-BE06-B4EDCADFD3D2}" type="pres">
      <dgm:prSet presAssocID="{BD5CA9A7-7F7C-47A5-A984-A62C3431BFA1}" presName="node" presStyleLbl="node1" presStyleIdx="4" presStyleCnt="6">
        <dgm:presLayoutVars>
          <dgm:bulletEnabled val="1"/>
        </dgm:presLayoutVars>
      </dgm:prSet>
      <dgm:spPr/>
    </dgm:pt>
    <dgm:pt modelId="{CA34BB26-82F3-4F66-8777-F35265385CB1}" type="pres">
      <dgm:prSet presAssocID="{E6EC52A4-1F62-4F3F-A889-A2A1D9DB8B85}" presName="sibTrans" presStyleCnt="0"/>
      <dgm:spPr/>
    </dgm:pt>
    <dgm:pt modelId="{7F872F55-91D1-4286-9665-98BA4BA20C1B}" type="pres">
      <dgm:prSet presAssocID="{0C29774B-5867-457E-8ADB-B1A6A0E97D7E}" presName="node" presStyleLbl="node1" presStyleIdx="5" presStyleCnt="6">
        <dgm:presLayoutVars>
          <dgm:bulletEnabled val="1"/>
        </dgm:presLayoutVars>
      </dgm:prSet>
      <dgm:spPr/>
    </dgm:pt>
  </dgm:ptLst>
  <dgm:cxnLst>
    <dgm:cxn modelId="{6068A706-F714-418D-A0DF-CAA5BAB73E06}" srcId="{A9A7E70A-A9E6-463C-A2DE-F003FCE04C4C}" destId="{E93AA359-1D13-4B5A-8FDE-A129D7EA8B7F}" srcOrd="1" destOrd="0" parTransId="{9FE2898C-DDD9-468D-A060-03E6276E018F}" sibTransId="{375FC565-BC41-4D02-BB2E-FDBCD4795D44}"/>
    <dgm:cxn modelId="{DD89AC12-FFCF-4157-9870-3279C3AD1553}" srcId="{A9A7E70A-A9E6-463C-A2DE-F003FCE04C4C}" destId="{3D7D0321-30C0-469F-B313-9D70AEDA1916}" srcOrd="2" destOrd="0" parTransId="{7E3C956C-377F-47E5-8E34-7E22A6F0B283}" sibTransId="{C3E9DD45-3E28-4346-A404-20007513C17E}"/>
    <dgm:cxn modelId="{76F89618-23E1-4896-9279-508E25722A29}" srcId="{A9A7E70A-A9E6-463C-A2DE-F003FCE04C4C}" destId="{00270628-893C-4171-8487-2C207C1D0017}" srcOrd="0" destOrd="0" parTransId="{046D7D65-156A-443C-964F-3F1388306D8A}" sibTransId="{798E60C6-8D80-40DF-85E7-D3C013887F0F}"/>
    <dgm:cxn modelId="{DF306119-8FB1-48C8-9A69-C68EC7288954}" type="presOf" srcId="{A9A7E70A-A9E6-463C-A2DE-F003FCE04C4C}" destId="{81FD8CBA-6A51-4BBF-B360-D24BCE689D57}" srcOrd="0" destOrd="0" presId="urn:microsoft.com/office/officeart/2005/8/layout/default"/>
    <dgm:cxn modelId="{880CA924-1EF1-4C4E-B495-539877D2E3D0}" type="presOf" srcId="{3D7D0321-30C0-469F-B313-9D70AEDA1916}" destId="{A578EE2C-0DDA-423A-9F1A-0ADA50516C76}" srcOrd="0" destOrd="0" presId="urn:microsoft.com/office/officeart/2005/8/layout/default"/>
    <dgm:cxn modelId="{41351A3D-A7E6-4C7E-9D01-D6A0E1CA4C95}" type="presOf" srcId="{5A94951D-C687-4369-A0B1-873F93B9355E}" destId="{325CA1E6-FF02-40E6-A772-E51FB937825A}" srcOrd="0" destOrd="0" presId="urn:microsoft.com/office/officeart/2005/8/layout/default"/>
    <dgm:cxn modelId="{0220B43E-DD1A-4C0C-B5BB-FB8E6FF5BBBA}" type="presOf" srcId="{00270628-893C-4171-8487-2C207C1D0017}" destId="{84582548-4A21-4738-A0DD-F65CFF2C79FC}" srcOrd="0" destOrd="0" presId="urn:microsoft.com/office/officeart/2005/8/layout/default"/>
    <dgm:cxn modelId="{CF7B64A2-92D4-42B5-9FCC-1D0C96746416}" type="presOf" srcId="{E93AA359-1D13-4B5A-8FDE-A129D7EA8B7F}" destId="{467AD79F-F147-4ABA-9CF7-7F650DEDBCE1}" srcOrd="0" destOrd="0" presId="urn:microsoft.com/office/officeart/2005/8/layout/default"/>
    <dgm:cxn modelId="{11A378AC-15EB-4E60-BCCB-F6BBEE76ABC1}" type="presOf" srcId="{BD5CA9A7-7F7C-47A5-A984-A62C3431BFA1}" destId="{39ADFCAD-5B07-4906-BE06-B4EDCADFD3D2}" srcOrd="0" destOrd="0" presId="urn:microsoft.com/office/officeart/2005/8/layout/default"/>
    <dgm:cxn modelId="{5D7DE0B0-E5BD-41D3-87FC-2E576B8C79E0}" srcId="{A9A7E70A-A9E6-463C-A2DE-F003FCE04C4C}" destId="{BD5CA9A7-7F7C-47A5-A984-A62C3431BFA1}" srcOrd="4" destOrd="0" parTransId="{8BBAA22E-F0B3-4A77-B5E8-2760FB126C71}" sibTransId="{E6EC52A4-1F62-4F3F-A889-A2A1D9DB8B85}"/>
    <dgm:cxn modelId="{B72A25BC-A0C8-4882-BF4F-235C230293DA}" srcId="{A9A7E70A-A9E6-463C-A2DE-F003FCE04C4C}" destId="{5A94951D-C687-4369-A0B1-873F93B9355E}" srcOrd="3" destOrd="0" parTransId="{11745E68-40B7-42EE-BC43-77571C698CBA}" sibTransId="{AAE45B69-12B6-4618-B9EB-B8E44CC6AA95}"/>
    <dgm:cxn modelId="{D38963EF-C140-4441-B69E-21FE63541257}" type="presOf" srcId="{0C29774B-5867-457E-8ADB-B1A6A0E97D7E}" destId="{7F872F55-91D1-4286-9665-98BA4BA20C1B}" srcOrd="0" destOrd="0" presId="urn:microsoft.com/office/officeart/2005/8/layout/default"/>
    <dgm:cxn modelId="{59E07CF8-FF4F-43AE-8588-C22296541778}" srcId="{A9A7E70A-A9E6-463C-A2DE-F003FCE04C4C}" destId="{0C29774B-5867-457E-8ADB-B1A6A0E97D7E}" srcOrd="5" destOrd="0" parTransId="{0D168B8F-644A-4445-9D44-FE350D1F4AAE}" sibTransId="{852AD5BA-714A-49C9-8345-368B8A75A178}"/>
    <dgm:cxn modelId="{691EC405-0849-4D3D-9F65-D3996D924FEF}" type="presParOf" srcId="{81FD8CBA-6A51-4BBF-B360-D24BCE689D57}" destId="{84582548-4A21-4738-A0DD-F65CFF2C79FC}" srcOrd="0" destOrd="0" presId="urn:microsoft.com/office/officeart/2005/8/layout/default"/>
    <dgm:cxn modelId="{36938E7E-E4C6-42C4-9A45-015AF2B0DB02}" type="presParOf" srcId="{81FD8CBA-6A51-4BBF-B360-D24BCE689D57}" destId="{F7DCB2D3-7B54-4E24-8136-986919293A55}" srcOrd="1" destOrd="0" presId="urn:microsoft.com/office/officeart/2005/8/layout/default"/>
    <dgm:cxn modelId="{F026B629-B271-4599-9B90-D507DAC560F2}" type="presParOf" srcId="{81FD8CBA-6A51-4BBF-B360-D24BCE689D57}" destId="{467AD79F-F147-4ABA-9CF7-7F650DEDBCE1}" srcOrd="2" destOrd="0" presId="urn:microsoft.com/office/officeart/2005/8/layout/default"/>
    <dgm:cxn modelId="{1E47E636-5B42-44C5-AC8A-8036303EBEE6}" type="presParOf" srcId="{81FD8CBA-6A51-4BBF-B360-D24BCE689D57}" destId="{A3A9627A-752C-41A8-B4CC-974C3EAA7334}" srcOrd="3" destOrd="0" presId="urn:microsoft.com/office/officeart/2005/8/layout/default"/>
    <dgm:cxn modelId="{4E7C8502-6A54-4682-8624-A2E261D0E0C9}" type="presParOf" srcId="{81FD8CBA-6A51-4BBF-B360-D24BCE689D57}" destId="{A578EE2C-0DDA-423A-9F1A-0ADA50516C76}" srcOrd="4" destOrd="0" presId="urn:microsoft.com/office/officeart/2005/8/layout/default"/>
    <dgm:cxn modelId="{E304CF34-B7D7-443C-A20B-CA204D456593}" type="presParOf" srcId="{81FD8CBA-6A51-4BBF-B360-D24BCE689D57}" destId="{298A4994-6568-4880-A77F-1102989D49A6}" srcOrd="5" destOrd="0" presId="urn:microsoft.com/office/officeart/2005/8/layout/default"/>
    <dgm:cxn modelId="{AA36575E-15A9-4A34-98CD-2217A61F725C}" type="presParOf" srcId="{81FD8CBA-6A51-4BBF-B360-D24BCE689D57}" destId="{325CA1E6-FF02-40E6-A772-E51FB937825A}" srcOrd="6" destOrd="0" presId="urn:microsoft.com/office/officeart/2005/8/layout/default"/>
    <dgm:cxn modelId="{0C5FEB7E-EF03-4E02-929B-73FC71C6E9EB}" type="presParOf" srcId="{81FD8CBA-6A51-4BBF-B360-D24BCE689D57}" destId="{3F231C69-7061-4A7D-B0C9-ACD3D921A4EB}" srcOrd="7" destOrd="0" presId="urn:microsoft.com/office/officeart/2005/8/layout/default"/>
    <dgm:cxn modelId="{E72B5AF0-27A1-4D10-A521-A8DB9360DEB3}" type="presParOf" srcId="{81FD8CBA-6A51-4BBF-B360-D24BCE689D57}" destId="{39ADFCAD-5B07-4906-BE06-B4EDCADFD3D2}" srcOrd="8" destOrd="0" presId="urn:microsoft.com/office/officeart/2005/8/layout/default"/>
    <dgm:cxn modelId="{727A87B2-10FF-470C-B6B7-846951A27777}" type="presParOf" srcId="{81FD8CBA-6A51-4BBF-B360-D24BCE689D57}" destId="{CA34BB26-82F3-4F66-8777-F35265385CB1}" srcOrd="9" destOrd="0" presId="urn:microsoft.com/office/officeart/2005/8/layout/default"/>
    <dgm:cxn modelId="{06722CF0-0585-4651-802D-6763BD3EA531}" type="presParOf" srcId="{81FD8CBA-6A51-4BBF-B360-D24BCE689D57}" destId="{7F872F55-91D1-4286-9665-98BA4BA20C1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270E1-7EC2-4D4E-A025-B3E9D6C9B407}">
      <dsp:nvSpPr>
        <dsp:cNvPr id="0" name=""/>
        <dsp:cNvSpPr/>
      </dsp:nvSpPr>
      <dsp:spPr>
        <a:xfrm>
          <a:off x="1064" y="904831"/>
          <a:ext cx="2075554" cy="830221"/>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Preparation</a:t>
          </a:r>
        </a:p>
      </dsp:txBody>
      <dsp:txXfrm>
        <a:off x="1064" y="904831"/>
        <a:ext cx="1867999" cy="830221"/>
      </dsp:txXfrm>
    </dsp:sp>
    <dsp:sp modelId="{C6E4305D-B4C0-45B5-8E78-0FC9A328D3B7}">
      <dsp:nvSpPr>
        <dsp:cNvPr id="0" name=""/>
        <dsp:cNvSpPr/>
      </dsp:nvSpPr>
      <dsp:spPr>
        <a:xfrm>
          <a:off x="1661507" y="904831"/>
          <a:ext cx="2075554" cy="830221"/>
        </a:xfrm>
        <a:prstGeom prst="chevron">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Introductions</a:t>
          </a:r>
        </a:p>
      </dsp:txBody>
      <dsp:txXfrm>
        <a:off x="2076618" y="904831"/>
        <a:ext cx="1245333" cy="830221"/>
      </dsp:txXfrm>
    </dsp:sp>
    <dsp:sp modelId="{02400031-B122-441F-BE69-A1C2D77180A9}">
      <dsp:nvSpPr>
        <dsp:cNvPr id="0" name=""/>
        <dsp:cNvSpPr/>
      </dsp:nvSpPr>
      <dsp:spPr>
        <a:xfrm>
          <a:off x="3321951" y="904831"/>
          <a:ext cx="2075554" cy="830221"/>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Formal Q&amp;A</a:t>
          </a:r>
        </a:p>
      </dsp:txBody>
      <dsp:txXfrm>
        <a:off x="3737062" y="904831"/>
        <a:ext cx="1245333" cy="830221"/>
      </dsp:txXfrm>
    </dsp:sp>
    <dsp:sp modelId="{6E2B1E14-41FC-4633-AB61-D5055AB53173}">
      <dsp:nvSpPr>
        <dsp:cNvPr id="0" name=""/>
        <dsp:cNvSpPr/>
      </dsp:nvSpPr>
      <dsp:spPr>
        <a:xfrm>
          <a:off x="4982394" y="904831"/>
          <a:ext cx="2075554" cy="830221"/>
        </a:xfrm>
        <a:prstGeom prst="chevron">
          <a:avLst/>
        </a:prstGeom>
        <a:solidFill>
          <a:srgbClr val="AC1322">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Closing</a:t>
          </a:r>
        </a:p>
      </dsp:txBody>
      <dsp:txXfrm>
        <a:off x="5397505" y="904831"/>
        <a:ext cx="1245333" cy="830221"/>
      </dsp:txXfrm>
    </dsp:sp>
    <dsp:sp modelId="{7FEDDF85-EC0B-494C-B2CA-EF93E236994C}">
      <dsp:nvSpPr>
        <dsp:cNvPr id="0" name=""/>
        <dsp:cNvSpPr/>
      </dsp:nvSpPr>
      <dsp:spPr>
        <a:xfrm>
          <a:off x="6642838" y="904831"/>
          <a:ext cx="2075554" cy="830221"/>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Follow-up</a:t>
          </a:r>
        </a:p>
      </dsp:txBody>
      <dsp:txXfrm>
        <a:off x="7057949" y="904831"/>
        <a:ext cx="1245333" cy="830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82548-4A21-4738-A0DD-F65CFF2C79FC}">
      <dsp:nvSpPr>
        <dsp:cNvPr id="0" name=""/>
        <dsp:cNvSpPr/>
      </dsp:nvSpPr>
      <dsp:spPr>
        <a:xfrm>
          <a:off x="0" y="600074"/>
          <a:ext cx="2571749" cy="1543050"/>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cap="none" dirty="0"/>
            <a:t>Who are you? </a:t>
          </a:r>
          <a:endParaRPr lang="en-US" sz="3900" kern="1200" dirty="0"/>
        </a:p>
      </dsp:txBody>
      <dsp:txXfrm>
        <a:off x="0" y="600074"/>
        <a:ext cx="2571749" cy="1543050"/>
      </dsp:txXfrm>
    </dsp:sp>
    <dsp:sp modelId="{467AD79F-F147-4ABA-9CF7-7F650DEDBCE1}">
      <dsp:nvSpPr>
        <dsp:cNvPr id="0" name=""/>
        <dsp:cNvSpPr/>
      </dsp:nvSpPr>
      <dsp:spPr>
        <a:xfrm>
          <a:off x="2828925" y="600074"/>
          <a:ext cx="2571749" cy="1543050"/>
        </a:xfrm>
        <a:prstGeom prst="rect">
          <a:avLst/>
        </a:prstGeom>
        <a:solidFill>
          <a:schemeClr val="accent1">
            <a:shade val="80000"/>
            <a:hueOff val="46973"/>
            <a:satOff val="-1917"/>
            <a:lumOff val="6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cap="none" dirty="0"/>
            <a:t>What do you know?</a:t>
          </a:r>
          <a:r>
            <a:rPr lang="en-US" sz="3900" kern="1200" cap="none" dirty="0"/>
            <a:t> </a:t>
          </a:r>
          <a:endParaRPr lang="en-US" sz="3900" kern="1200" dirty="0"/>
        </a:p>
      </dsp:txBody>
      <dsp:txXfrm>
        <a:off x="2828925" y="600074"/>
        <a:ext cx="2571749" cy="1543050"/>
      </dsp:txXfrm>
    </dsp:sp>
    <dsp:sp modelId="{A578EE2C-0DDA-423A-9F1A-0ADA50516C76}">
      <dsp:nvSpPr>
        <dsp:cNvPr id="0" name=""/>
        <dsp:cNvSpPr/>
      </dsp:nvSpPr>
      <dsp:spPr>
        <a:xfrm>
          <a:off x="5657849" y="600074"/>
          <a:ext cx="2571749" cy="1543050"/>
        </a:xfrm>
        <a:prstGeom prst="rect">
          <a:avLst/>
        </a:prstGeom>
        <a:solidFill>
          <a:schemeClr val="accent1">
            <a:shade val="80000"/>
            <a:hueOff val="93946"/>
            <a:satOff val="-3835"/>
            <a:lumOff val="123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cap="none" dirty="0"/>
            <a:t>What can you do? </a:t>
          </a:r>
          <a:endParaRPr lang="en-US" sz="3900" kern="1200" dirty="0"/>
        </a:p>
      </dsp:txBody>
      <dsp:txXfrm>
        <a:off x="5657849" y="600074"/>
        <a:ext cx="2571749" cy="1543050"/>
      </dsp:txXfrm>
    </dsp:sp>
    <dsp:sp modelId="{325CA1E6-FF02-40E6-A772-E51FB937825A}">
      <dsp:nvSpPr>
        <dsp:cNvPr id="0" name=""/>
        <dsp:cNvSpPr/>
      </dsp:nvSpPr>
      <dsp:spPr>
        <a:xfrm>
          <a:off x="0" y="2400300"/>
          <a:ext cx="2571749" cy="1543050"/>
        </a:xfrm>
        <a:prstGeom prst="rect">
          <a:avLst/>
        </a:prstGeom>
        <a:solidFill>
          <a:schemeClr val="accent1">
            <a:shade val="80000"/>
            <a:hueOff val="140918"/>
            <a:satOff val="-5752"/>
            <a:lumOff val="18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cap="none" dirty="0">
              <a:solidFill>
                <a:schemeClr val="tx1"/>
              </a:solidFill>
            </a:rPr>
            <a:t>Will you fit in? </a:t>
          </a:r>
          <a:endParaRPr lang="en-US" sz="3900" kern="1200" dirty="0">
            <a:solidFill>
              <a:schemeClr val="tx1"/>
            </a:solidFill>
          </a:endParaRPr>
        </a:p>
      </dsp:txBody>
      <dsp:txXfrm>
        <a:off x="0" y="2400300"/>
        <a:ext cx="2571749" cy="1543050"/>
      </dsp:txXfrm>
    </dsp:sp>
    <dsp:sp modelId="{39ADFCAD-5B07-4906-BE06-B4EDCADFD3D2}">
      <dsp:nvSpPr>
        <dsp:cNvPr id="0" name=""/>
        <dsp:cNvSpPr/>
      </dsp:nvSpPr>
      <dsp:spPr>
        <a:xfrm>
          <a:off x="2828925" y="2400300"/>
          <a:ext cx="2571749" cy="1543050"/>
        </a:xfrm>
        <a:prstGeom prst="rect">
          <a:avLst/>
        </a:prstGeom>
        <a:solidFill>
          <a:schemeClr val="accent1">
            <a:shade val="80000"/>
            <a:hueOff val="187891"/>
            <a:satOff val="-7670"/>
            <a:lumOff val="247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cap="none" dirty="0">
              <a:solidFill>
                <a:schemeClr val="tx1"/>
              </a:solidFill>
            </a:rPr>
            <a:t>Tricky questions</a:t>
          </a:r>
          <a:endParaRPr lang="en-US" sz="3900" kern="1200" dirty="0">
            <a:solidFill>
              <a:schemeClr val="tx1"/>
            </a:solidFill>
          </a:endParaRPr>
        </a:p>
      </dsp:txBody>
      <dsp:txXfrm>
        <a:off x="2828925" y="2400300"/>
        <a:ext cx="2571749" cy="1543050"/>
      </dsp:txXfrm>
    </dsp:sp>
    <dsp:sp modelId="{7F872F55-91D1-4286-9665-98BA4BA20C1B}">
      <dsp:nvSpPr>
        <dsp:cNvPr id="0" name=""/>
        <dsp:cNvSpPr/>
      </dsp:nvSpPr>
      <dsp:spPr>
        <a:xfrm>
          <a:off x="5657849" y="2400300"/>
          <a:ext cx="2571749" cy="1543050"/>
        </a:xfrm>
        <a:prstGeom prst="rect">
          <a:avLst/>
        </a:prstGeom>
        <a:solidFill>
          <a:schemeClr val="accent1">
            <a:shade val="80000"/>
            <a:hueOff val="234864"/>
            <a:satOff val="-9587"/>
            <a:lumOff val="309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cap="none" dirty="0">
              <a:solidFill>
                <a:schemeClr val="tx1"/>
              </a:solidFill>
            </a:rPr>
            <a:t>Illegal questions</a:t>
          </a:r>
          <a:endParaRPr lang="en-US" sz="3900" kern="1200" cap="none" dirty="0">
            <a:solidFill>
              <a:schemeClr val="tx1"/>
            </a:solidFill>
          </a:endParaRPr>
        </a:p>
      </dsp:txBody>
      <dsp:txXfrm>
        <a:off x="5657849" y="2400300"/>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5138"/>
          </a:xfrm>
          <a:prstGeom prst="rect">
            <a:avLst/>
          </a:prstGeom>
        </p:spPr>
        <p:txBody>
          <a:bodyPr vert="horz" lIns="91426" tIns="45713" rIns="91426" bIns="45713" rtlCol="0"/>
          <a:lstStyle>
            <a:lvl1pPr algn="l">
              <a:defRPr sz="1200"/>
            </a:lvl1pPr>
          </a:lstStyle>
          <a:p>
            <a:endParaRPr lang="en-US" dirty="0"/>
          </a:p>
        </p:txBody>
      </p:sp>
      <p:sp>
        <p:nvSpPr>
          <p:cNvPr id="3" name="Date Placeholder 2"/>
          <p:cNvSpPr>
            <a:spLocks noGrp="1"/>
          </p:cNvSpPr>
          <p:nvPr>
            <p:ph type="dt" sz="quarter" idx="1"/>
          </p:nvPr>
        </p:nvSpPr>
        <p:spPr>
          <a:xfrm>
            <a:off x="3884614" y="1"/>
            <a:ext cx="2971800" cy="465138"/>
          </a:xfrm>
          <a:prstGeom prst="rect">
            <a:avLst/>
          </a:prstGeom>
        </p:spPr>
        <p:txBody>
          <a:bodyPr vert="horz" lIns="91426" tIns="45713" rIns="91426" bIns="45713" rtlCol="0"/>
          <a:lstStyle>
            <a:lvl1pPr algn="r">
              <a:defRPr sz="1200"/>
            </a:lvl1pPr>
          </a:lstStyle>
          <a:p>
            <a:fld id="{39F9F125-F86C-45CC-B902-1ABC1093D2A6}" type="datetimeFigureOut">
              <a:rPr lang="en-US" smtClean="0"/>
              <a:t>11/19/2021</a:t>
            </a:fld>
            <a:endParaRPr lang="en-US" dirty="0"/>
          </a:p>
        </p:txBody>
      </p:sp>
      <p:sp>
        <p:nvSpPr>
          <p:cNvPr id="4" name="Footer Placeholder 3"/>
          <p:cNvSpPr>
            <a:spLocks noGrp="1"/>
          </p:cNvSpPr>
          <p:nvPr>
            <p:ph type="ftr" sz="quarter" idx="2"/>
          </p:nvPr>
        </p:nvSpPr>
        <p:spPr>
          <a:xfrm>
            <a:off x="1" y="8829676"/>
            <a:ext cx="2971800" cy="465138"/>
          </a:xfrm>
          <a:prstGeom prst="rect">
            <a:avLst/>
          </a:prstGeom>
        </p:spPr>
        <p:txBody>
          <a:bodyPr vert="horz" lIns="91426" tIns="45713" rIns="91426"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676"/>
            <a:ext cx="2971800" cy="465138"/>
          </a:xfrm>
          <a:prstGeom prst="rect">
            <a:avLst/>
          </a:prstGeom>
        </p:spPr>
        <p:txBody>
          <a:bodyPr vert="horz" lIns="91426" tIns="45713" rIns="91426" bIns="45713" rtlCol="0" anchor="b"/>
          <a:lstStyle>
            <a:lvl1pPr algn="r">
              <a:defRPr sz="1200"/>
            </a:lvl1pPr>
          </a:lstStyle>
          <a:p>
            <a:fld id="{F43B9BCD-F0A6-4F9B-84D5-F70AD843DE4D}" type="slidenum">
              <a:rPr lang="en-US" smtClean="0"/>
              <a:t>‹#›</a:t>
            </a:fld>
            <a:endParaRPr lang="en-US" dirty="0"/>
          </a:p>
        </p:txBody>
      </p:sp>
    </p:spTree>
    <p:extLst>
      <p:ext uri="{BB962C8B-B14F-4D97-AF65-F5344CB8AC3E}">
        <p14:creationId xmlns:p14="http://schemas.microsoft.com/office/powerpoint/2010/main" val="422059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426" tIns="45713" rIns="91426" bIns="45713"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1426" tIns="45713" rIns="91426" bIns="45713" rtlCol="0"/>
          <a:lstStyle>
            <a:lvl1pPr algn="r">
              <a:defRPr sz="1200"/>
            </a:lvl1pPr>
          </a:lstStyle>
          <a:p>
            <a:fld id="{B5F5AA00-B358-494B-976A-8FD2A467C784}" type="datetimeFigureOut">
              <a:rPr lang="en-US" smtClean="0"/>
              <a:pPr/>
              <a:t>11/19/2021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26" tIns="45713" rIns="91426" bIns="45713"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26" tIns="45713" rIns="91426"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1426" tIns="45713" rIns="91426"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1426" tIns="45713" rIns="91426" bIns="45713" rtlCol="0" anchor="b"/>
          <a:lstStyle>
            <a:lvl1pPr algn="r">
              <a:defRPr sz="1200"/>
            </a:lvl1pPr>
          </a:lstStyle>
          <a:p>
            <a:fld id="{9E6C8909-495D-435D-8BEC-058DD37ABB21}" type="slidenum">
              <a:rPr lang="en-US" smtClean="0"/>
              <a:pPr/>
              <a:t>‹#›</a:t>
            </a:fld>
            <a:endParaRPr lang="en-US" dirty="0"/>
          </a:p>
        </p:txBody>
      </p:sp>
    </p:spTree>
    <p:extLst>
      <p:ext uri="{BB962C8B-B14F-4D97-AF65-F5344CB8AC3E}">
        <p14:creationId xmlns:p14="http://schemas.microsoft.com/office/powerpoint/2010/main" val="300139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C8909-495D-435D-8BEC-058DD37ABB21}" type="slidenum">
              <a:rPr lang="en-US" smtClean="0"/>
              <a:pPr/>
              <a:t>2</a:t>
            </a:fld>
            <a:endParaRPr lang="en-US" dirty="0"/>
          </a:p>
        </p:txBody>
      </p:sp>
    </p:spTree>
    <p:extLst>
      <p:ext uri="{BB962C8B-B14F-4D97-AF65-F5344CB8AC3E}">
        <p14:creationId xmlns:p14="http://schemas.microsoft.com/office/powerpoint/2010/main" val="286088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C8909-495D-435D-8BEC-058DD37ABB21}" type="slidenum">
              <a:rPr lang="en-US" smtClean="0"/>
              <a:pPr/>
              <a:t>6</a:t>
            </a:fld>
            <a:endParaRPr lang="en-US" dirty="0"/>
          </a:p>
        </p:txBody>
      </p:sp>
    </p:spTree>
    <p:extLst>
      <p:ext uri="{BB962C8B-B14F-4D97-AF65-F5344CB8AC3E}">
        <p14:creationId xmlns:p14="http://schemas.microsoft.com/office/powerpoint/2010/main" val="46161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9E6C8909-495D-435D-8BEC-058DD37ABB21}" type="slidenum">
              <a:rPr lang="en-US" smtClean="0"/>
              <a:pPr/>
              <a:t>7</a:t>
            </a:fld>
            <a:endParaRPr lang="en-US" dirty="0"/>
          </a:p>
        </p:txBody>
      </p:sp>
    </p:spTree>
    <p:extLst>
      <p:ext uri="{BB962C8B-B14F-4D97-AF65-F5344CB8AC3E}">
        <p14:creationId xmlns:p14="http://schemas.microsoft.com/office/powerpoint/2010/main" val="74645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C8909-495D-435D-8BEC-058DD37ABB21}" type="slidenum">
              <a:rPr lang="en-US" smtClean="0"/>
              <a:pPr/>
              <a:t>15</a:t>
            </a:fld>
            <a:endParaRPr lang="en-US" dirty="0"/>
          </a:p>
        </p:txBody>
      </p:sp>
    </p:spTree>
    <p:extLst>
      <p:ext uri="{BB962C8B-B14F-4D97-AF65-F5344CB8AC3E}">
        <p14:creationId xmlns:p14="http://schemas.microsoft.com/office/powerpoint/2010/main" val="100521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Formula example </a:t>
            </a:r>
          </a:p>
        </p:txBody>
      </p:sp>
      <p:sp>
        <p:nvSpPr>
          <p:cNvPr id="4" name="Slide Number Placeholder 3"/>
          <p:cNvSpPr>
            <a:spLocks noGrp="1"/>
          </p:cNvSpPr>
          <p:nvPr>
            <p:ph type="sldNum" sz="quarter" idx="5"/>
          </p:nvPr>
        </p:nvSpPr>
        <p:spPr/>
        <p:txBody>
          <a:bodyPr/>
          <a:lstStyle/>
          <a:p>
            <a:fld id="{9E6C8909-495D-435D-8BEC-058DD37ABB21}" type="slidenum">
              <a:rPr lang="en-US" smtClean="0"/>
              <a:pPr/>
              <a:t>20</a:t>
            </a:fld>
            <a:endParaRPr lang="en-US" dirty="0"/>
          </a:p>
        </p:txBody>
      </p:sp>
    </p:spTree>
    <p:extLst>
      <p:ext uri="{BB962C8B-B14F-4D97-AF65-F5344CB8AC3E}">
        <p14:creationId xmlns:p14="http://schemas.microsoft.com/office/powerpoint/2010/main" val="49034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a:t>
            </a:r>
            <a:r>
              <a:rPr lang="en-US" dirty="0" err="1"/>
              <a:t>fomratting</a:t>
            </a:r>
            <a:endParaRPr lang="en-US" dirty="0"/>
          </a:p>
        </p:txBody>
      </p:sp>
      <p:sp>
        <p:nvSpPr>
          <p:cNvPr id="4" name="Slide Number Placeholder 3"/>
          <p:cNvSpPr>
            <a:spLocks noGrp="1"/>
          </p:cNvSpPr>
          <p:nvPr>
            <p:ph type="sldNum" sz="quarter" idx="5"/>
          </p:nvPr>
        </p:nvSpPr>
        <p:spPr/>
        <p:txBody>
          <a:bodyPr/>
          <a:lstStyle/>
          <a:p>
            <a:fld id="{9E6C8909-495D-435D-8BEC-058DD37ABB21}" type="slidenum">
              <a:rPr lang="en-US" smtClean="0"/>
              <a:pPr/>
              <a:t>22</a:t>
            </a:fld>
            <a:endParaRPr lang="en-US" dirty="0"/>
          </a:p>
        </p:txBody>
      </p:sp>
    </p:spTree>
    <p:extLst>
      <p:ext uri="{BB962C8B-B14F-4D97-AF65-F5344CB8AC3E}">
        <p14:creationId xmlns:p14="http://schemas.microsoft.com/office/powerpoint/2010/main" val="352764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C8909-495D-435D-8BEC-058DD37ABB21}" type="slidenum">
              <a:rPr lang="en-US" smtClean="0"/>
              <a:pPr/>
              <a:t>24</a:t>
            </a:fld>
            <a:endParaRPr lang="en-US" dirty="0"/>
          </a:p>
        </p:txBody>
      </p:sp>
    </p:spTree>
    <p:extLst>
      <p:ext uri="{BB962C8B-B14F-4D97-AF65-F5344CB8AC3E}">
        <p14:creationId xmlns:p14="http://schemas.microsoft.com/office/powerpoint/2010/main" val="3316922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WorkDrive/___CLARK/___All_Jobs/__BRANDING/___2015/__Rollout/Rollout_PPT/__PPT_Linear_Red_Cov_FINAL-01.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Volumes/WorkDrive/___CLARK/___All_Jobs/__BRANDING/___2015/__Rollout/Rollout_PPT/__PPT_Linear_RED_DIVIDER_KO_2-01.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solidFill>
        <a:effectLst/>
      </p:bgPr>
    </p:bg>
    <p:spTree>
      <p:nvGrpSpPr>
        <p:cNvPr id="1" name=""/>
        <p:cNvGrpSpPr/>
        <p:nvPr/>
      </p:nvGrpSpPr>
      <p:grpSpPr>
        <a:xfrm>
          <a:off x="0" y="0"/>
          <a:ext cx="0" cy="0"/>
          <a:chOff x="0" y="0"/>
          <a:chExt cx="0" cy="0"/>
        </a:xfrm>
      </p:grpSpPr>
      <p:pic>
        <p:nvPicPr>
          <p:cNvPr id="6" name="__PPT_Linear_Red_Cov_FINAL-01.png" descr="/Volumes/WorkDrive/___CLARK/___All_Jobs/__BRANDING/___2015/__Rollout/Rollout_PPT/__PPT_Linear_Red_Cov_FINAL-01.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228600" y="-141494"/>
            <a:ext cx="9601200" cy="6990548"/>
          </a:xfrm>
          <a:prstGeom prst="rect">
            <a:avLst/>
          </a:prstGeom>
        </p:spPr>
      </p:pic>
      <p:sp>
        <p:nvSpPr>
          <p:cNvPr id="11" name="Title 1"/>
          <p:cNvSpPr>
            <a:spLocks noGrp="1"/>
          </p:cNvSpPr>
          <p:nvPr>
            <p:ph type="ctrTitle" hasCustomPrompt="1"/>
          </p:nvPr>
        </p:nvSpPr>
        <p:spPr>
          <a:xfrm>
            <a:off x="474133" y="2"/>
            <a:ext cx="8225367" cy="1822528"/>
          </a:xfrm>
        </p:spPr>
        <p:txBody>
          <a:bodyPr lIns="0" tIns="228600" rIns="0" bIns="0" anchor="b" anchorCtr="0">
            <a:noAutofit/>
          </a:bodyPr>
          <a:lstStyle>
            <a:lvl1pPr algn="ctr">
              <a:lnSpc>
                <a:spcPts val="4600"/>
              </a:lnSpc>
              <a:spcAft>
                <a:spcPts val="0"/>
              </a:spcAft>
              <a:defRPr sz="4000" cap="all" spc="170" baseline="0">
                <a:solidFill>
                  <a:schemeClr val="bg1"/>
                </a:solidFill>
              </a:defRPr>
            </a:lvl1pPr>
          </a:lstStyle>
          <a:p>
            <a:r>
              <a:rPr lang="en-US" dirty="0"/>
              <a:t>Click to edit title slide</a:t>
            </a:r>
          </a:p>
        </p:txBody>
      </p:sp>
      <p:sp>
        <p:nvSpPr>
          <p:cNvPr id="4" name="Text Placeholder 2"/>
          <p:cNvSpPr>
            <a:spLocks noGrp="1"/>
          </p:cNvSpPr>
          <p:nvPr>
            <p:ph type="body" sz="quarter" idx="10" hasCustomPrompt="1"/>
          </p:nvPr>
        </p:nvSpPr>
        <p:spPr>
          <a:xfrm>
            <a:off x="443207" y="1328510"/>
            <a:ext cx="8270124" cy="952592"/>
          </a:xfrm>
          <a:prstGeom prst="rect">
            <a:avLst/>
          </a:prstGeom>
        </p:spPr>
        <p:txBody>
          <a:bodyPr anchor="b" anchorCtr="0"/>
          <a:lstStyle>
            <a:lvl1pPr marL="0" indent="0" algn="ctr">
              <a:buClr>
                <a:srgbClr val="C50B26"/>
              </a:buClr>
              <a:buSzPct val="115000"/>
              <a:buFontTx/>
              <a:buNone/>
              <a:defRPr/>
            </a:lvl1pPr>
          </a:lstStyle>
          <a:p>
            <a:r>
              <a:rPr lang="en-US" dirty="0"/>
              <a:t>Click to edit date</a:t>
            </a:r>
          </a:p>
        </p:txBody>
      </p:sp>
    </p:spTree>
    <p:extLst>
      <p:ext uri="{BB962C8B-B14F-4D97-AF65-F5344CB8AC3E}">
        <p14:creationId xmlns:p14="http://schemas.microsoft.com/office/powerpoint/2010/main" val="14113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Use This for Text Slides</a:t>
            </a:r>
          </a:p>
        </p:txBody>
      </p:sp>
      <p:sp>
        <p:nvSpPr>
          <p:cNvPr id="3" name="Content Placeholder 2"/>
          <p:cNvSpPr>
            <a:spLocks noGrp="1"/>
          </p:cNvSpPr>
          <p:nvPr>
            <p:ph idx="1" hasCustomPrompt="1"/>
          </p:nvPr>
        </p:nvSpPr>
        <p:spPr>
          <a:xfrm>
            <a:off x="457200" y="1582615"/>
            <a:ext cx="8229600" cy="4543548"/>
          </a:xfrm>
          <a:prstGeom prst="rect">
            <a:avLst/>
          </a:prstGeom>
        </p:spPr>
        <p:txBody>
          <a:bodyPr/>
          <a:lstStyle>
            <a:lvl1pPr marL="228600" indent="-228600">
              <a:buClr>
                <a:schemeClr val="accent1"/>
              </a:buClr>
              <a:buSzPct val="110000"/>
              <a:buFont typeface="Arial" pitchFamily="34" charset="0"/>
              <a:buChar char="•"/>
              <a:defRPr/>
            </a:lvl1pPr>
            <a:lvl2pPr marL="457200" indent="-228600">
              <a:buClr>
                <a:schemeClr val="accent1"/>
              </a:buClr>
              <a:buFont typeface="Arial" pitchFamily="34" charset="0"/>
              <a:buChar char="•"/>
              <a:defRPr sz="2400"/>
            </a:lvl2pPr>
            <a:lvl3pPr marL="685800" indent="-228600">
              <a:buClr>
                <a:schemeClr val="accent1"/>
              </a:buClr>
              <a:buSzPct val="110000"/>
              <a:buFont typeface="Arial" pitchFamily="34" charset="0"/>
              <a:buChar char="•"/>
              <a:defRPr sz="2200">
                <a:solidFill>
                  <a:schemeClr val="tx1">
                    <a:lumMod val="50000"/>
                    <a:lumOff val="50000"/>
                  </a:schemeClr>
                </a:solidFill>
              </a:defRPr>
            </a:lvl3pPr>
            <a:lvl4pPr>
              <a:buClr>
                <a:srgbClr val="CC3333"/>
              </a:buClr>
              <a:defRPr/>
            </a:lvl4pPr>
          </a:lstStyle>
          <a:p>
            <a:pPr lvl="0"/>
            <a:r>
              <a:rPr lang="en-US" dirty="0"/>
              <a:t>First level in sentence case</a:t>
            </a:r>
          </a:p>
          <a:p>
            <a:pPr lvl="1"/>
            <a:r>
              <a:rPr lang="en-US" dirty="0"/>
              <a:t>Second level</a:t>
            </a:r>
          </a:p>
          <a:p>
            <a:pPr lvl="2"/>
            <a:r>
              <a:rPr lang="en-US" dirty="0"/>
              <a:t>Third level</a:t>
            </a:r>
          </a:p>
        </p:txBody>
      </p:sp>
      <p:sp>
        <p:nvSpPr>
          <p:cNvPr id="8" name="Footer Placeholder 1"/>
          <p:cNvSpPr>
            <a:spLocks noGrp="1"/>
          </p:cNvSpPr>
          <p:nvPr>
            <p:ph type="ftr" sz="quarter" idx="3"/>
          </p:nvPr>
        </p:nvSpPr>
        <p:spPr>
          <a:xfrm>
            <a:off x="3138798" y="6370948"/>
            <a:ext cx="2895600" cy="365125"/>
          </a:xfrm>
          <a:prstGeom prst="rect">
            <a:avLst/>
          </a:prstGeom>
        </p:spPr>
        <p:txBody>
          <a:bodyPr vert="horz" lIns="0" tIns="0" rIns="0" bIns="0" rtlCol="0" anchor="ctr" anchorCtr="0"/>
          <a:lstStyle>
            <a:lvl1pPr algn="ctr">
              <a:defRPr sz="800">
                <a:solidFill>
                  <a:srgbClr val="FFFFFF"/>
                </a:solidFill>
                <a:latin typeface="Arila"/>
                <a:cs typeface="Arila"/>
              </a:defRPr>
            </a:lvl1pPr>
          </a:lstStyle>
          <a:p>
            <a:r>
              <a:rPr lang="en-US" dirty="0"/>
              <a:t>Presentation Title</a:t>
            </a:r>
          </a:p>
        </p:txBody>
      </p:sp>
      <p:sp>
        <p:nvSpPr>
          <p:cNvPr id="9" name="Date Placeholder 3"/>
          <p:cNvSpPr>
            <a:spLocks noGrp="1"/>
          </p:cNvSpPr>
          <p:nvPr>
            <p:ph type="dt" sz="half" idx="2"/>
          </p:nvPr>
        </p:nvSpPr>
        <p:spPr>
          <a:xfrm>
            <a:off x="471798" y="6370948"/>
            <a:ext cx="2133600" cy="365125"/>
          </a:xfrm>
          <a:prstGeom prst="rect">
            <a:avLst/>
          </a:prstGeom>
        </p:spPr>
        <p:txBody>
          <a:bodyPr vert="horz" lIns="0" tIns="0" rIns="0" bIns="0" rtlCol="0" anchor="ctr" anchorCtr="0"/>
          <a:lstStyle>
            <a:lvl1pPr algn="l">
              <a:defRPr sz="800">
                <a:solidFill>
                  <a:srgbClr val="FFFFFF"/>
                </a:solidFill>
                <a:latin typeface="Arial"/>
                <a:cs typeface="Arial"/>
              </a:defRPr>
            </a:lvl1pPr>
          </a:lstStyle>
          <a:p>
            <a:r>
              <a:rPr lang="en-US" dirty="0"/>
              <a:t>Date</a:t>
            </a:r>
          </a:p>
        </p:txBody>
      </p:sp>
      <p:sp>
        <p:nvSpPr>
          <p:cNvPr id="10" name="Slide Number Placeholder 7"/>
          <p:cNvSpPr>
            <a:spLocks noGrp="1"/>
          </p:cNvSpPr>
          <p:nvPr>
            <p:ph type="sldNum" sz="quarter" idx="4"/>
          </p:nvPr>
        </p:nvSpPr>
        <p:spPr>
          <a:xfrm>
            <a:off x="6567798" y="6370948"/>
            <a:ext cx="2133600" cy="365125"/>
          </a:xfrm>
          <a:prstGeom prst="rect">
            <a:avLst/>
          </a:prstGeom>
        </p:spPr>
        <p:txBody>
          <a:bodyPr vert="horz" lIns="0" tIns="0" rIns="0" bIns="0" rtlCol="0" anchor="ctr" anchorCtr="0"/>
          <a:lstStyle>
            <a:lvl1pPr algn="r">
              <a:defRPr sz="800">
                <a:solidFill>
                  <a:srgbClr val="FFFFFF"/>
                </a:solidFill>
                <a:latin typeface="Arial"/>
                <a:cs typeface="Arial"/>
              </a:defRPr>
            </a:lvl1pPr>
          </a:lstStyle>
          <a:p>
            <a:fld id="{9257DAD1-48AB-8A4C-A054-135C0212BAAD}" type="slidenum">
              <a:rPr lang="en-US" smtClean="0"/>
              <a:pPr/>
              <a:t>‹#›</a:t>
            </a:fld>
            <a:endParaRPr lang="en-US" dirty="0"/>
          </a:p>
        </p:txBody>
      </p:sp>
    </p:spTree>
    <p:extLst>
      <p:ext uri="{BB962C8B-B14F-4D97-AF65-F5344CB8AC3E}">
        <p14:creationId xmlns:p14="http://schemas.microsoft.com/office/powerpoint/2010/main" val="322899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Use This For Two-Column Text Slides</a:t>
            </a:r>
          </a:p>
        </p:txBody>
      </p:sp>
      <p:sp>
        <p:nvSpPr>
          <p:cNvPr id="3" name="Content Placeholder 2"/>
          <p:cNvSpPr>
            <a:spLocks noGrp="1"/>
          </p:cNvSpPr>
          <p:nvPr>
            <p:ph idx="1" hasCustomPrompt="1"/>
          </p:nvPr>
        </p:nvSpPr>
        <p:spPr>
          <a:xfrm>
            <a:off x="457200" y="1635369"/>
            <a:ext cx="3810000" cy="4490794"/>
          </a:xfrm>
          <a:prstGeom prst="rect">
            <a:avLst/>
          </a:prstGeom>
        </p:spPr>
        <p:txBody>
          <a:bodyPr/>
          <a:lstStyle>
            <a:lvl1pPr marL="228600" indent="-228600">
              <a:buClr>
                <a:schemeClr val="accent1"/>
              </a:buClr>
              <a:buSzPct val="110000"/>
              <a:buFont typeface="Arial" pitchFamily="34" charset="0"/>
              <a:buChar char="•"/>
              <a:defRPr/>
            </a:lvl1pPr>
            <a:lvl2pPr marL="457200" indent="-228600">
              <a:buClr>
                <a:schemeClr val="accent1"/>
              </a:buClr>
              <a:buFont typeface="Arial" pitchFamily="34" charset="0"/>
              <a:buChar char="•"/>
              <a:defRPr sz="2400"/>
            </a:lvl2pPr>
            <a:lvl3pPr marL="685800" indent="-228600">
              <a:buClr>
                <a:schemeClr val="accent1"/>
              </a:buClr>
              <a:buSzPct val="110000"/>
              <a:buFont typeface="Arial" pitchFamily="34" charset="0"/>
              <a:buChar char="•"/>
              <a:defRPr sz="2200">
                <a:solidFill>
                  <a:schemeClr val="tx1">
                    <a:lumMod val="50000"/>
                    <a:lumOff val="50000"/>
                  </a:schemeClr>
                </a:solidFill>
              </a:defRPr>
            </a:lvl3pPr>
            <a:lvl4pPr>
              <a:buClr>
                <a:srgbClr val="CC3333"/>
              </a:buClr>
              <a:defRPr/>
            </a:lvl4pPr>
          </a:lstStyle>
          <a:p>
            <a:pPr lvl="0"/>
            <a:r>
              <a:rPr lang="en-US" dirty="0"/>
              <a:t>First level in sentence case</a:t>
            </a:r>
          </a:p>
          <a:p>
            <a:pPr lvl="1"/>
            <a:r>
              <a:rPr lang="en-US" dirty="0"/>
              <a:t>Second level</a:t>
            </a:r>
          </a:p>
          <a:p>
            <a:pPr lvl="2"/>
            <a:r>
              <a:rPr lang="en-US" dirty="0"/>
              <a:t>Third level</a:t>
            </a:r>
          </a:p>
        </p:txBody>
      </p:sp>
      <p:sp>
        <p:nvSpPr>
          <p:cNvPr id="5" name="Content Placeholder 2"/>
          <p:cNvSpPr>
            <a:spLocks noGrp="1"/>
          </p:cNvSpPr>
          <p:nvPr>
            <p:ph idx="11" hasCustomPrompt="1"/>
          </p:nvPr>
        </p:nvSpPr>
        <p:spPr>
          <a:xfrm>
            <a:off x="4817533" y="1635363"/>
            <a:ext cx="3810000" cy="4490794"/>
          </a:xfrm>
          <a:prstGeom prst="rect">
            <a:avLst/>
          </a:prstGeom>
        </p:spPr>
        <p:txBody>
          <a:bodyPr/>
          <a:lstStyle>
            <a:lvl1pPr marL="228600" indent="-228600">
              <a:buClr>
                <a:schemeClr val="accent1"/>
              </a:buClr>
              <a:buSzPct val="110000"/>
              <a:buFont typeface="Arial" pitchFamily="34" charset="0"/>
              <a:buChar char="•"/>
              <a:defRPr/>
            </a:lvl1pPr>
            <a:lvl2pPr marL="457200" indent="-228600">
              <a:buClr>
                <a:schemeClr val="accent1"/>
              </a:buClr>
              <a:buFont typeface="Arial" pitchFamily="34" charset="0"/>
              <a:buChar char="•"/>
              <a:defRPr sz="2400"/>
            </a:lvl2pPr>
            <a:lvl3pPr marL="693738" indent="-236538">
              <a:buClr>
                <a:schemeClr val="accent1"/>
              </a:buClr>
              <a:buSzPct val="110000"/>
              <a:buFont typeface="Arial" pitchFamily="34" charset="0"/>
              <a:buChar char="•"/>
              <a:defRPr sz="2200">
                <a:solidFill>
                  <a:schemeClr val="tx1">
                    <a:lumMod val="50000"/>
                    <a:lumOff val="50000"/>
                  </a:schemeClr>
                </a:solidFill>
              </a:defRPr>
            </a:lvl3pPr>
            <a:lvl4pPr>
              <a:buClr>
                <a:srgbClr val="CC3333"/>
              </a:buClr>
              <a:defRPr/>
            </a:lvl4pPr>
          </a:lstStyle>
          <a:p>
            <a:pPr lvl="0"/>
            <a:r>
              <a:rPr lang="en-US" dirty="0"/>
              <a:t>First level in sentence case</a:t>
            </a:r>
          </a:p>
          <a:p>
            <a:pPr lvl="1"/>
            <a:r>
              <a:rPr lang="en-US" dirty="0"/>
              <a:t>Second level</a:t>
            </a:r>
          </a:p>
          <a:p>
            <a:pPr lvl="2"/>
            <a:r>
              <a:rPr lang="en-US" dirty="0"/>
              <a:t>Third level</a:t>
            </a:r>
          </a:p>
        </p:txBody>
      </p:sp>
      <p:sp>
        <p:nvSpPr>
          <p:cNvPr id="6" name="Footer Placeholder 1"/>
          <p:cNvSpPr>
            <a:spLocks noGrp="1"/>
          </p:cNvSpPr>
          <p:nvPr>
            <p:ph type="ftr" sz="quarter" idx="3"/>
          </p:nvPr>
        </p:nvSpPr>
        <p:spPr>
          <a:xfrm>
            <a:off x="3138798" y="6370948"/>
            <a:ext cx="2895600" cy="365125"/>
          </a:xfrm>
          <a:prstGeom prst="rect">
            <a:avLst/>
          </a:prstGeom>
        </p:spPr>
        <p:txBody>
          <a:bodyPr vert="horz" lIns="0" tIns="0" rIns="0" bIns="0" rtlCol="0" anchor="ctr" anchorCtr="0"/>
          <a:lstStyle>
            <a:lvl1pPr algn="ctr">
              <a:defRPr sz="800">
                <a:solidFill>
                  <a:srgbClr val="FFFFFF"/>
                </a:solidFill>
                <a:latin typeface="Arila"/>
                <a:cs typeface="Arila"/>
              </a:defRPr>
            </a:lvl1pPr>
          </a:lstStyle>
          <a:p>
            <a:r>
              <a:rPr lang="en-US" dirty="0"/>
              <a:t>Presentation Title</a:t>
            </a:r>
          </a:p>
        </p:txBody>
      </p:sp>
      <p:sp>
        <p:nvSpPr>
          <p:cNvPr id="7" name="Date Placeholder 3"/>
          <p:cNvSpPr>
            <a:spLocks noGrp="1"/>
          </p:cNvSpPr>
          <p:nvPr>
            <p:ph type="dt" sz="half" idx="2"/>
          </p:nvPr>
        </p:nvSpPr>
        <p:spPr>
          <a:xfrm>
            <a:off x="471798" y="6370948"/>
            <a:ext cx="2133600" cy="365125"/>
          </a:xfrm>
          <a:prstGeom prst="rect">
            <a:avLst/>
          </a:prstGeom>
        </p:spPr>
        <p:txBody>
          <a:bodyPr vert="horz" lIns="0" tIns="0" rIns="0" bIns="0" rtlCol="0" anchor="ctr" anchorCtr="0"/>
          <a:lstStyle>
            <a:lvl1pPr algn="l">
              <a:defRPr sz="800">
                <a:solidFill>
                  <a:srgbClr val="FFFFFF"/>
                </a:solidFill>
                <a:latin typeface="Arial"/>
                <a:cs typeface="Arial"/>
              </a:defRPr>
            </a:lvl1pPr>
          </a:lstStyle>
          <a:p>
            <a:r>
              <a:rPr lang="en-US" dirty="0"/>
              <a:t>Date</a:t>
            </a:r>
          </a:p>
        </p:txBody>
      </p:sp>
      <p:sp>
        <p:nvSpPr>
          <p:cNvPr id="8" name="Slide Number Placeholder 7"/>
          <p:cNvSpPr>
            <a:spLocks noGrp="1"/>
          </p:cNvSpPr>
          <p:nvPr>
            <p:ph type="sldNum" sz="quarter" idx="4"/>
          </p:nvPr>
        </p:nvSpPr>
        <p:spPr>
          <a:xfrm>
            <a:off x="6567798" y="6370948"/>
            <a:ext cx="2133600" cy="365125"/>
          </a:xfrm>
          <a:prstGeom prst="rect">
            <a:avLst/>
          </a:prstGeom>
        </p:spPr>
        <p:txBody>
          <a:bodyPr vert="horz" lIns="0" tIns="0" rIns="0" bIns="0" rtlCol="0" anchor="ctr" anchorCtr="0"/>
          <a:lstStyle>
            <a:lvl1pPr algn="r">
              <a:defRPr sz="800">
                <a:solidFill>
                  <a:srgbClr val="FFFFFF"/>
                </a:solidFill>
                <a:latin typeface="Arial"/>
                <a:cs typeface="Arial"/>
              </a:defRPr>
            </a:lvl1pPr>
          </a:lstStyle>
          <a:p>
            <a:fld id="{9257DAD1-48AB-8A4C-A054-135C0212BAAD}" type="slidenum">
              <a:rPr lang="en-US" smtClean="0"/>
              <a:pPr/>
              <a:t>‹#›</a:t>
            </a:fld>
            <a:endParaRPr lang="en-US" dirty="0"/>
          </a:p>
        </p:txBody>
      </p:sp>
    </p:spTree>
    <p:extLst>
      <p:ext uri="{BB962C8B-B14F-4D97-AF65-F5344CB8AC3E}">
        <p14:creationId xmlns:p14="http://schemas.microsoft.com/office/powerpoint/2010/main" val="198696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Use This for Headline </a:t>
            </a:r>
            <a:br>
              <a:rPr lang="en-US" dirty="0"/>
            </a:br>
            <a:r>
              <a:rPr lang="en-US" dirty="0"/>
              <a:t>with Graphic-only Slide</a:t>
            </a:r>
          </a:p>
        </p:txBody>
      </p:sp>
      <p:sp>
        <p:nvSpPr>
          <p:cNvPr id="3" name="Footer Placeholder 2"/>
          <p:cNvSpPr>
            <a:spLocks noGrp="1"/>
          </p:cNvSpPr>
          <p:nvPr>
            <p:ph type="ftr" sz="quarter" idx="10"/>
          </p:nvPr>
        </p:nvSpPr>
        <p:spPr/>
        <p:txBody>
          <a:bodyPr/>
          <a:lstStyle/>
          <a:p>
            <a:r>
              <a:rPr lang="en-US"/>
              <a:t>Presentation Title</a:t>
            </a:r>
            <a:endParaRPr lang="en-US" dirty="0"/>
          </a:p>
        </p:txBody>
      </p:sp>
      <p:sp>
        <p:nvSpPr>
          <p:cNvPr id="4" name="Date Placeholder 3"/>
          <p:cNvSpPr>
            <a:spLocks noGrp="1"/>
          </p:cNvSpPr>
          <p:nvPr>
            <p:ph type="dt" sz="half" idx="11"/>
          </p:nvPr>
        </p:nvSpPr>
        <p:spPr/>
        <p:txBody>
          <a:bodyPr/>
          <a:lstStyle/>
          <a:p>
            <a:r>
              <a:rPr lang="en-US"/>
              <a:t>Date</a:t>
            </a:r>
            <a:endParaRPr lang="en-US" dirty="0"/>
          </a:p>
        </p:txBody>
      </p:sp>
      <p:sp>
        <p:nvSpPr>
          <p:cNvPr id="5" name="Slide Number Placeholder 4"/>
          <p:cNvSpPr>
            <a:spLocks noGrp="1"/>
          </p:cNvSpPr>
          <p:nvPr>
            <p:ph type="sldNum" sz="quarter" idx="12"/>
          </p:nvPr>
        </p:nvSpPr>
        <p:spPr/>
        <p:txBody>
          <a:bodyPr/>
          <a:lstStyle/>
          <a:p>
            <a:fld id="{9257DAD1-48AB-8A4C-A054-135C0212BAAD}" type="slidenum">
              <a:rPr lang="en-US" smtClean="0"/>
              <a:pPr/>
              <a:t>‹#›</a:t>
            </a:fld>
            <a:endParaRPr lang="en-US" dirty="0"/>
          </a:p>
        </p:txBody>
      </p:sp>
    </p:spTree>
    <p:extLst>
      <p:ext uri="{BB962C8B-B14F-4D97-AF65-F5344CB8AC3E}">
        <p14:creationId xmlns:p14="http://schemas.microsoft.com/office/powerpoint/2010/main" val="385781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Presentation Title</a:t>
            </a:r>
            <a:endParaRPr lang="en-US" dirty="0"/>
          </a:p>
        </p:txBody>
      </p:sp>
      <p:sp>
        <p:nvSpPr>
          <p:cNvPr id="4" name="Date Placeholder 3"/>
          <p:cNvSpPr>
            <a:spLocks noGrp="1"/>
          </p:cNvSpPr>
          <p:nvPr>
            <p:ph type="dt" sz="half" idx="11"/>
          </p:nvPr>
        </p:nvSpPr>
        <p:spPr/>
        <p:txBody>
          <a:bodyPr/>
          <a:lstStyle/>
          <a:p>
            <a:r>
              <a:rPr lang="en-US"/>
              <a:t>Date</a:t>
            </a:r>
            <a:endParaRPr lang="en-US" dirty="0"/>
          </a:p>
        </p:txBody>
      </p:sp>
      <p:sp>
        <p:nvSpPr>
          <p:cNvPr id="5" name="Slide Number Placeholder 4"/>
          <p:cNvSpPr>
            <a:spLocks noGrp="1"/>
          </p:cNvSpPr>
          <p:nvPr>
            <p:ph type="sldNum" sz="quarter" idx="12"/>
          </p:nvPr>
        </p:nvSpPr>
        <p:spPr/>
        <p:txBody>
          <a:bodyPr/>
          <a:lstStyle/>
          <a:p>
            <a:fld id="{9257DAD1-48AB-8A4C-A054-135C0212BAAD}" type="slidenum">
              <a:rPr lang="en-US" smtClean="0"/>
              <a:pPr/>
              <a:t>‹#›</a:t>
            </a:fld>
            <a:endParaRPr lang="en-US" dirty="0"/>
          </a:p>
        </p:txBody>
      </p:sp>
    </p:spTree>
    <p:extLst>
      <p:ext uri="{BB962C8B-B14F-4D97-AF65-F5344CB8AC3E}">
        <p14:creationId xmlns:p14="http://schemas.microsoft.com/office/powerpoint/2010/main" val="387072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solidFill>
        <a:effectLst/>
      </p:bgPr>
    </p:bg>
    <p:spTree>
      <p:nvGrpSpPr>
        <p:cNvPr id="1" name=""/>
        <p:cNvGrpSpPr/>
        <p:nvPr/>
      </p:nvGrpSpPr>
      <p:grpSpPr>
        <a:xfrm>
          <a:off x="0" y="0"/>
          <a:ext cx="0" cy="0"/>
          <a:chOff x="0" y="0"/>
          <a:chExt cx="0" cy="0"/>
        </a:xfrm>
      </p:grpSpPr>
      <p:pic>
        <p:nvPicPr>
          <p:cNvPr id="3" name="__PPT_Linear_RED_DIVIDER_KO_2-01.png" descr="/Volumes/WorkDrive/___CLARK/___All_Jobs/__BRANDING/___2015/__Rollout/Rollout_PPT/__PPT_Linear_RED_DIVIDER_KO_2-01.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020252"/>
            <a:ext cx="9144000" cy="3308658"/>
          </a:xfrm>
          <a:prstGeom prst="rect">
            <a:avLst/>
          </a:prstGeom>
        </p:spPr>
      </p:pic>
      <p:sp>
        <p:nvSpPr>
          <p:cNvPr id="2" name="Title 1"/>
          <p:cNvSpPr>
            <a:spLocks noGrp="1"/>
          </p:cNvSpPr>
          <p:nvPr userDrawn="1">
            <p:ph type="ctrTitle" hasCustomPrompt="1"/>
          </p:nvPr>
        </p:nvSpPr>
        <p:spPr>
          <a:xfrm>
            <a:off x="474133" y="1"/>
            <a:ext cx="8225367" cy="2504508"/>
          </a:xfrm>
        </p:spPr>
        <p:txBody>
          <a:bodyPr lIns="0" tIns="228600" rIns="0" bIns="0" anchor="b" anchorCtr="0">
            <a:noAutofit/>
          </a:bodyPr>
          <a:lstStyle>
            <a:lvl1pPr algn="ctr">
              <a:lnSpc>
                <a:spcPts val="4600"/>
              </a:lnSpc>
              <a:spcAft>
                <a:spcPts val="0"/>
              </a:spcAft>
              <a:defRPr sz="4000" cap="all" spc="170" baseline="0">
                <a:solidFill>
                  <a:schemeClr val="accent1"/>
                </a:solidFill>
              </a:defRPr>
            </a:lvl1pPr>
          </a:lstStyle>
          <a:p>
            <a:r>
              <a:rPr lang="en-US" dirty="0"/>
              <a:t>Use this for section head </a:t>
            </a:r>
            <a:br>
              <a:rPr lang="en-US" dirty="0"/>
            </a:br>
            <a:r>
              <a:rPr lang="en-US" dirty="0"/>
              <a:t>or last slide</a:t>
            </a:r>
          </a:p>
        </p:txBody>
      </p:sp>
      <p:sp>
        <p:nvSpPr>
          <p:cNvPr id="15" name="Text Placeholder 14"/>
          <p:cNvSpPr>
            <a:spLocks noGrp="1"/>
          </p:cNvSpPr>
          <p:nvPr>
            <p:ph type="body" sz="quarter" idx="10" hasCustomPrompt="1"/>
          </p:nvPr>
        </p:nvSpPr>
        <p:spPr>
          <a:xfrm>
            <a:off x="466725" y="5291040"/>
            <a:ext cx="3087688" cy="1547812"/>
          </a:xfrm>
          <a:prstGeom prst="rect">
            <a:avLst/>
          </a:prstGeom>
        </p:spPr>
        <p:txBody>
          <a:bodyPr vert="horz" lIns="0" tIns="0" rIns="0" bIns="0"/>
          <a:lstStyle>
            <a:lvl1pPr marL="0" indent="0">
              <a:spcBef>
                <a:spcPts val="0"/>
              </a:spcBef>
              <a:buNone/>
              <a:defRPr sz="1800">
                <a:solidFill>
                  <a:schemeClr val="bg1"/>
                </a:solidFill>
              </a:defRPr>
            </a:lvl1pPr>
            <a:lvl2pPr marL="285750" indent="0">
              <a:buFont typeface="Arial"/>
              <a:buNone/>
              <a:defRPr sz="1800"/>
            </a:lvl2pPr>
            <a:lvl3pPr marL="287337" indent="0">
              <a:buNone/>
              <a:defRPr sz="1800"/>
            </a:lvl3pPr>
            <a:lvl4pPr marL="511175" indent="0">
              <a:buFont typeface="Arial"/>
              <a:buNone/>
              <a:defRPr sz="1800"/>
            </a:lvl4pPr>
            <a:lvl5pPr marL="522288" indent="0">
              <a:buNone/>
              <a:defRPr sz="1800"/>
            </a:lvl5pPr>
          </a:lstStyle>
          <a:p>
            <a:pPr lvl="0"/>
            <a:r>
              <a:rPr lang="en-US" dirty="0"/>
              <a:t>Click to edit subtitle</a:t>
            </a:r>
          </a:p>
        </p:txBody>
      </p:sp>
    </p:spTree>
    <p:extLst>
      <p:ext uri="{BB962C8B-B14F-4D97-AF65-F5344CB8AC3E}">
        <p14:creationId xmlns:p14="http://schemas.microsoft.com/office/powerpoint/2010/main" val="394292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file://localhost/Volumes/WorkDrive/___CLARK/___All_Jobs/__BRANDING/___2015/PPT/__BoT_PPT/__BoT_FINAL_PPT_Template_Art/__PPT_Linear_FOOTER_Band-01.pn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file://localhost/Volumes/WorkDrive/___CLARK/___All_Jobs/__BRANDING/___2015/__Rollout/Rollout_PPT/__PPT_Linear_Header_SEAL5-01.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__PPT_Linear_Header_SEAL5-01.png" descr="/Volumes/WorkDrive/___CLARK/___All_Jobs/__BRANDING/___2015/__Rollout/Rollout_PPT/__PPT_Linear_Header_SEAL5-01.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0" y="0"/>
            <a:ext cx="9144000" cy="1457853"/>
          </a:xfrm>
          <a:prstGeom prst="rect">
            <a:avLst/>
          </a:prstGeom>
        </p:spPr>
      </p:pic>
      <p:sp>
        <p:nvSpPr>
          <p:cNvPr id="1027" name="Title Placeholder 1"/>
          <p:cNvSpPr>
            <a:spLocks noGrp="1"/>
          </p:cNvSpPr>
          <p:nvPr>
            <p:ph type="title"/>
          </p:nvPr>
        </p:nvSpPr>
        <p:spPr bwMode="auto">
          <a:xfrm>
            <a:off x="457200" y="119064"/>
            <a:ext cx="6540500" cy="114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2" name="Footer Placeholder 1"/>
          <p:cNvSpPr>
            <a:spLocks noGrp="1"/>
          </p:cNvSpPr>
          <p:nvPr>
            <p:ph type="ftr" sz="quarter" idx="3"/>
          </p:nvPr>
        </p:nvSpPr>
        <p:spPr>
          <a:xfrm>
            <a:off x="3138798" y="6370948"/>
            <a:ext cx="2895600" cy="365125"/>
          </a:xfrm>
          <a:prstGeom prst="rect">
            <a:avLst/>
          </a:prstGeom>
        </p:spPr>
        <p:txBody>
          <a:bodyPr vert="horz" lIns="0" tIns="0" rIns="0" bIns="0" rtlCol="0" anchor="ctr" anchorCtr="0"/>
          <a:lstStyle>
            <a:lvl1pPr algn="ctr">
              <a:defRPr sz="800">
                <a:solidFill>
                  <a:srgbClr val="FFFFFF"/>
                </a:solidFill>
                <a:latin typeface="Arila"/>
                <a:cs typeface="Arila"/>
              </a:defRPr>
            </a:lvl1pPr>
          </a:lstStyle>
          <a:p>
            <a:r>
              <a:rPr lang="en-US" dirty="0"/>
              <a:t>Presentation Title</a:t>
            </a:r>
          </a:p>
        </p:txBody>
      </p:sp>
      <p:sp>
        <p:nvSpPr>
          <p:cNvPr id="4" name="Date Placeholder 3"/>
          <p:cNvSpPr>
            <a:spLocks noGrp="1"/>
          </p:cNvSpPr>
          <p:nvPr>
            <p:ph type="dt" sz="half" idx="2"/>
          </p:nvPr>
        </p:nvSpPr>
        <p:spPr>
          <a:xfrm>
            <a:off x="471798" y="6370948"/>
            <a:ext cx="2133600" cy="365125"/>
          </a:xfrm>
          <a:prstGeom prst="rect">
            <a:avLst/>
          </a:prstGeom>
        </p:spPr>
        <p:txBody>
          <a:bodyPr vert="horz" lIns="0" tIns="0" rIns="0" bIns="0" rtlCol="0" anchor="ctr" anchorCtr="0"/>
          <a:lstStyle>
            <a:lvl1pPr algn="l">
              <a:defRPr sz="800">
                <a:solidFill>
                  <a:srgbClr val="FFFFFF"/>
                </a:solidFill>
                <a:latin typeface="Arial"/>
                <a:cs typeface="Arial"/>
              </a:defRPr>
            </a:lvl1pPr>
          </a:lstStyle>
          <a:p>
            <a:r>
              <a:rPr lang="en-US" dirty="0"/>
              <a:t>Date</a:t>
            </a:r>
          </a:p>
        </p:txBody>
      </p:sp>
      <p:sp>
        <p:nvSpPr>
          <p:cNvPr id="8" name="Slide Number Placeholder 7"/>
          <p:cNvSpPr>
            <a:spLocks noGrp="1"/>
          </p:cNvSpPr>
          <p:nvPr>
            <p:ph type="sldNum" sz="quarter" idx="4"/>
          </p:nvPr>
        </p:nvSpPr>
        <p:spPr>
          <a:xfrm>
            <a:off x="6567798" y="6370948"/>
            <a:ext cx="2133600" cy="365125"/>
          </a:xfrm>
          <a:prstGeom prst="rect">
            <a:avLst/>
          </a:prstGeom>
        </p:spPr>
        <p:txBody>
          <a:bodyPr vert="horz" lIns="0" tIns="0" rIns="0" bIns="0" rtlCol="0" anchor="ctr" anchorCtr="0"/>
          <a:lstStyle>
            <a:lvl1pPr algn="r">
              <a:defRPr sz="800">
                <a:solidFill>
                  <a:srgbClr val="FFFFFF"/>
                </a:solidFill>
                <a:latin typeface="Arial"/>
                <a:cs typeface="Arial"/>
              </a:defRPr>
            </a:lvl1pPr>
          </a:lstStyle>
          <a:p>
            <a:fld id="{9257DAD1-48AB-8A4C-A054-135C0212BAAD}" type="slidenum">
              <a:rPr lang="en-US" smtClean="0"/>
              <a:pPr/>
              <a:t>‹#›</a:t>
            </a:fld>
            <a:endParaRPr lang="en-US" dirty="0"/>
          </a:p>
        </p:txBody>
      </p:sp>
      <p:pic>
        <p:nvPicPr>
          <p:cNvPr id="5" name="__PPT_Linear_FOOTER_Band-01.png" descr="/Volumes/WorkDrive/___CLARK/___All_Jobs/__BRANDING/___2015/PPT/__BoT_PPT/__BoT_FINAL_PPT_Template_Art/__PPT_Linear_FOOTER_Band-01.png"/>
          <p:cNvPicPr>
            <a:picLocks noChangeAspect="1"/>
          </p:cNvPicPr>
          <p:nvPr userDrawn="1"/>
        </p:nvPicPr>
        <p:blipFill rotWithShape="1">
          <a:blip r:embed="rId10" r:link="rId11">
            <a:extLst>
              <a:ext uri="{28A0092B-C50C-407E-A947-70E740481C1C}">
                <a14:useLocalDpi xmlns:a14="http://schemas.microsoft.com/office/drawing/2010/main" val="0"/>
              </a:ext>
            </a:extLst>
          </a:blip>
          <a:srcRect t="8346" b="76300"/>
          <a:stretch>
            <a:fillRect/>
          </a:stretch>
        </p:blipFill>
        <p:spPr>
          <a:xfrm>
            <a:off x="0" y="6350000"/>
            <a:ext cx="9143999" cy="5080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2" r:id="rId2"/>
    <p:sldLayoutId id="2147483678" r:id="rId3"/>
    <p:sldLayoutId id="2147483680" r:id="rId4"/>
    <p:sldLayoutId id="2147483681" r:id="rId5"/>
    <p:sldLayoutId id="2147483679" r:id="rId6"/>
  </p:sldLayoutIdLst>
  <p:hf hdr="0" ftr="0" dt="0"/>
  <p:txStyles>
    <p:titleStyle>
      <a:lvl1pPr algn="l" defTabSz="457200" rtl="0" eaLnBrk="0" fontAlgn="base" hangingPunct="0">
        <a:lnSpc>
          <a:spcPts val="3400"/>
        </a:lnSpc>
        <a:spcBef>
          <a:spcPct val="0"/>
        </a:spcBef>
        <a:spcAft>
          <a:spcPct val="0"/>
        </a:spcAft>
        <a:defRPr sz="3200" kern="1200">
          <a:solidFill>
            <a:schemeClr val="accent1"/>
          </a:solidFill>
          <a:latin typeface="+mj-lt"/>
          <a:ea typeface="ＭＳ Ｐゴシック" pitchFamily="-107" charset="-128"/>
          <a:cs typeface="ＭＳ Ｐゴシック" pitchFamily="-107" charset="-128"/>
        </a:defRPr>
      </a:lvl1pPr>
      <a:lvl2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2pPr>
      <a:lvl3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3pPr>
      <a:lvl4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4pPr>
      <a:lvl5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5pPr>
      <a:lvl6pPr marL="4572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6pPr>
      <a:lvl7pPr marL="9144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7pPr>
      <a:lvl8pPr marL="13716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8pPr>
      <a:lvl9pPr marL="18288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9pPr>
    </p:titleStyle>
    <p:bodyStyle>
      <a:lvl1pPr marL="285750" indent="-285750" algn="l" defTabSz="457200" rtl="0" eaLnBrk="0" fontAlgn="base" hangingPunct="0">
        <a:spcBef>
          <a:spcPct val="20000"/>
        </a:spcBef>
        <a:spcAft>
          <a:spcPct val="0"/>
        </a:spcAft>
        <a:buClr>
          <a:srgbClr val="00895F"/>
        </a:buClr>
        <a:buFont typeface="Lucida Grande CE" charset="0"/>
        <a:buChar char="&gt;"/>
        <a:defRPr sz="2400" kern="1200">
          <a:solidFill>
            <a:schemeClr val="tx1"/>
          </a:solidFill>
          <a:latin typeface="+mn-lt"/>
          <a:ea typeface="ＭＳ Ｐゴシック" pitchFamily="-107" charset="-128"/>
          <a:cs typeface="ＭＳ Ｐゴシック" pitchFamily="-107" charset="-128"/>
        </a:defRPr>
      </a:lvl1pPr>
      <a:lvl2pPr marL="285750" indent="171450"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2pPr>
      <a:lvl3pPr marL="511175" indent="-223838" algn="l" defTabSz="457200" rtl="0" eaLnBrk="0" fontAlgn="base" hangingPunct="0">
        <a:spcBef>
          <a:spcPct val="20000"/>
        </a:spcBef>
        <a:spcAft>
          <a:spcPct val="0"/>
        </a:spcAft>
        <a:buClr>
          <a:srgbClr val="00895F"/>
        </a:buClr>
        <a:buFont typeface="Lucida Grande CE" charset="0"/>
        <a:buChar char="&gt;"/>
        <a:defRPr sz="2400" kern="1200">
          <a:solidFill>
            <a:schemeClr val="tx1"/>
          </a:solidFill>
          <a:latin typeface="+mn-lt"/>
          <a:ea typeface="ＭＳ Ｐゴシック" pitchFamily="-107" charset="-128"/>
          <a:cs typeface="ＭＳ Ｐゴシック" charset="0"/>
        </a:defRPr>
      </a:lvl3pPr>
      <a:lvl4pPr marL="511175" indent="860425"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4pPr>
      <a:lvl5pPr marL="747713" indent="-225425" algn="l" defTabSz="457200" rtl="0" eaLnBrk="0" fontAlgn="base" hangingPunct="0">
        <a:spcBef>
          <a:spcPct val="20000"/>
        </a:spcBef>
        <a:spcAft>
          <a:spcPct val="0"/>
        </a:spcAft>
        <a:buClr>
          <a:srgbClr val="00895F"/>
        </a:buClr>
        <a:buFont typeface="Lucida Grande CE" charset="0"/>
        <a:buChar char="&gt;"/>
        <a:defRPr sz="2000" kern="1200">
          <a:solidFill>
            <a:schemeClr val="tx1"/>
          </a:solidFill>
          <a:latin typeface="+mn-lt"/>
          <a:ea typeface="ＭＳ Ｐゴシック" pitchFamily="-107"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D_93F4A04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125_D4569DEF.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119_1CAD804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microsoft.com/office/2018/10/relationships/comments" Target="../comments/modernComment_116_425E690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clarku.joinhandshake.com/"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9_305EC42F.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7_8FDEEF4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Interviewing 101</a:t>
            </a:r>
            <a:br>
              <a:rPr lang="en-US" dirty="0"/>
            </a:br>
            <a:endParaRPr lang="en-US" dirty="0"/>
          </a:p>
        </p:txBody>
      </p:sp>
      <p:sp>
        <p:nvSpPr>
          <p:cNvPr id="2" name="TextBox 1">
            <a:extLst>
              <a:ext uri="{FF2B5EF4-FFF2-40B4-BE49-F238E27FC236}">
                <a16:creationId xmlns:a16="http://schemas.microsoft.com/office/drawing/2014/main" id="{95D7E047-1EE7-4E40-86FC-118EFD885697}"/>
              </a:ext>
            </a:extLst>
          </p:cNvPr>
          <p:cNvSpPr txBox="1"/>
          <p:nvPr/>
        </p:nvSpPr>
        <p:spPr>
          <a:xfrm>
            <a:off x="140677" y="2156637"/>
            <a:ext cx="9225642" cy="646331"/>
          </a:xfrm>
          <a:prstGeom prst="rect">
            <a:avLst/>
          </a:prstGeom>
          <a:noFill/>
        </p:spPr>
        <p:txBody>
          <a:bodyPr wrap="square" rtlCol="0">
            <a:spAutoFit/>
          </a:bodyPr>
          <a:lstStyle/>
          <a:p>
            <a:pPr algn="ctr"/>
            <a:r>
              <a:rPr lang="en-US" sz="3600" i="1" dirty="0">
                <a:solidFill>
                  <a:schemeClr val="bg1"/>
                </a:solidFill>
              </a:rPr>
              <a:t>Showcase Yourself and Get The Job</a:t>
            </a:r>
          </a:p>
        </p:txBody>
      </p:sp>
    </p:spTree>
    <p:extLst>
      <p:ext uri="{BB962C8B-B14F-4D97-AF65-F5344CB8AC3E}">
        <p14:creationId xmlns:p14="http://schemas.microsoft.com/office/powerpoint/2010/main" val="15074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Off Strong </a:t>
            </a:r>
            <a:br>
              <a:rPr lang="en-US" dirty="0"/>
            </a:br>
            <a:r>
              <a:rPr lang="en-US" i="1" dirty="0"/>
              <a:t>Forming a Positive First Impression</a:t>
            </a:r>
          </a:p>
        </p:txBody>
      </p:sp>
      <p:sp>
        <p:nvSpPr>
          <p:cNvPr id="8" name="TextBox 7">
            <a:extLst>
              <a:ext uri="{FF2B5EF4-FFF2-40B4-BE49-F238E27FC236}">
                <a16:creationId xmlns:a16="http://schemas.microsoft.com/office/drawing/2014/main" id="{B657B083-60E9-4E64-A46F-D5D448D00A98}"/>
              </a:ext>
            </a:extLst>
          </p:cNvPr>
          <p:cNvSpPr txBox="1"/>
          <p:nvPr/>
        </p:nvSpPr>
        <p:spPr>
          <a:xfrm>
            <a:off x="457200" y="1585768"/>
            <a:ext cx="6393545" cy="4154984"/>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sz="2200" dirty="0"/>
              <a:t>Be “on” from the moment you walk in the door/enter the call </a:t>
            </a:r>
            <a:r>
              <a:rPr lang="en-US" sz="2200" i="1" dirty="0"/>
              <a:t>(get organized outside) </a:t>
            </a:r>
          </a:p>
          <a:p>
            <a:pPr marL="285750" indent="-285750">
              <a:buClr>
                <a:srgbClr val="FF0000"/>
              </a:buClr>
              <a:buFont typeface="Arial" panose="020B0604020202020204" pitchFamily="34" charset="0"/>
              <a:buChar char="•"/>
            </a:pPr>
            <a:r>
              <a:rPr lang="en-US" sz="2200" dirty="0"/>
              <a:t>Greet everyone sincerely, offer a smile, make eye contact, say hello</a:t>
            </a:r>
          </a:p>
          <a:p>
            <a:pPr marL="285750" indent="-285750">
              <a:buClr>
                <a:srgbClr val="FF0000"/>
              </a:buClr>
              <a:buFont typeface="Arial" panose="020B0604020202020204" pitchFamily="34" charset="0"/>
              <a:buChar char="•"/>
            </a:pPr>
            <a:r>
              <a:rPr lang="en-US" sz="2200" dirty="0"/>
              <a:t>Shake hands with your interviewer and anyone at their level or above that they introduce you to </a:t>
            </a:r>
            <a:r>
              <a:rPr lang="en-US" sz="2200" i="1" dirty="0"/>
              <a:t>(or anyone who extends their hand) </a:t>
            </a:r>
          </a:p>
          <a:p>
            <a:pPr marL="285750" indent="-285750">
              <a:buClr>
                <a:srgbClr val="FF0000"/>
              </a:buClr>
              <a:buFont typeface="Arial" panose="020B0604020202020204" pitchFamily="34" charset="0"/>
              <a:buChar char="•"/>
            </a:pPr>
            <a:r>
              <a:rPr lang="en-US" sz="2200" dirty="0"/>
              <a:t>Make casual conversation (small talk) with your interviewer – allow that person to take the lead on topic and length</a:t>
            </a:r>
          </a:p>
          <a:p>
            <a:pPr marL="285750" indent="-285750">
              <a:buClr>
                <a:srgbClr val="FF0000"/>
              </a:buClr>
              <a:buFont typeface="Arial" panose="020B0604020202020204" pitchFamily="34" charset="0"/>
              <a:buChar char="•"/>
            </a:pPr>
            <a:r>
              <a:rPr lang="en-US" sz="2200" dirty="0"/>
              <a:t>Politely decline any food or beverage (unless it is a lunch meeting)</a:t>
            </a:r>
          </a:p>
        </p:txBody>
      </p:sp>
      <p:sp>
        <p:nvSpPr>
          <p:cNvPr id="9" name="Oval 8">
            <a:extLst>
              <a:ext uri="{FF2B5EF4-FFF2-40B4-BE49-F238E27FC236}">
                <a16:creationId xmlns:a16="http://schemas.microsoft.com/office/drawing/2014/main" id="{5DD1E6D6-E8C6-4EA6-8B12-3F3108ADD365}"/>
              </a:ext>
            </a:extLst>
          </p:cNvPr>
          <p:cNvSpPr/>
          <p:nvPr/>
        </p:nvSpPr>
        <p:spPr>
          <a:xfrm>
            <a:off x="6997700" y="1585768"/>
            <a:ext cx="1745523" cy="174036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Quick Tips</a:t>
            </a:r>
          </a:p>
        </p:txBody>
      </p:sp>
    </p:spTree>
    <p:extLst>
      <p:ext uri="{BB962C8B-B14F-4D97-AF65-F5344CB8AC3E}">
        <p14:creationId xmlns:p14="http://schemas.microsoft.com/office/powerpoint/2010/main" val="254893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E875-1C97-40DC-AFD1-046E4D2648DF}"/>
              </a:ext>
            </a:extLst>
          </p:cNvPr>
          <p:cNvSpPr>
            <a:spLocks noGrp="1"/>
          </p:cNvSpPr>
          <p:nvPr>
            <p:ph type="title"/>
          </p:nvPr>
        </p:nvSpPr>
        <p:spPr/>
        <p:txBody>
          <a:bodyPr/>
          <a:lstStyle/>
          <a:p>
            <a:r>
              <a:rPr lang="en-US" dirty="0"/>
              <a:t>Small Talk … Big Payoff</a:t>
            </a:r>
          </a:p>
        </p:txBody>
      </p:sp>
      <p:sp>
        <p:nvSpPr>
          <p:cNvPr id="3" name="Content Placeholder 2">
            <a:extLst>
              <a:ext uri="{FF2B5EF4-FFF2-40B4-BE49-F238E27FC236}">
                <a16:creationId xmlns:a16="http://schemas.microsoft.com/office/drawing/2014/main" id="{914E05CE-0365-49BC-A91C-A436DC276483}"/>
              </a:ext>
            </a:extLst>
          </p:cNvPr>
          <p:cNvSpPr>
            <a:spLocks noGrp="1"/>
          </p:cNvSpPr>
          <p:nvPr>
            <p:ph idx="1"/>
          </p:nvPr>
        </p:nvSpPr>
        <p:spPr>
          <a:xfrm>
            <a:off x="404447" y="1631935"/>
            <a:ext cx="6177567" cy="4452341"/>
          </a:xfrm>
        </p:spPr>
        <p:txBody>
          <a:bodyPr/>
          <a:lstStyle/>
          <a:p>
            <a:pPr marL="0" indent="0">
              <a:buNone/>
            </a:pPr>
            <a:r>
              <a:rPr lang="en-US" sz="2200" b="1" dirty="0"/>
              <a:t>Key strategies:</a:t>
            </a:r>
          </a:p>
          <a:p>
            <a:r>
              <a:rPr lang="en-US" sz="2200" dirty="0"/>
              <a:t>Follow the other person’s lead; notice a  bid for small talk when you see one and do your part to participate.</a:t>
            </a:r>
          </a:p>
          <a:p>
            <a:r>
              <a:rPr lang="en-US" sz="2200" dirty="0"/>
              <a:t>Ask questions about items you see in the office that may be of interest</a:t>
            </a:r>
          </a:p>
          <a:p>
            <a:r>
              <a:rPr lang="en-US" sz="2200" dirty="0"/>
              <a:t>When asked a small talk question, be positive in your answer. (It is NOT an opportunity to complain.) </a:t>
            </a:r>
          </a:p>
          <a:p>
            <a:r>
              <a:rPr lang="en-US" sz="2200" dirty="0"/>
              <a:t>Avoid controversial topics</a:t>
            </a:r>
          </a:p>
          <a:p>
            <a:r>
              <a:rPr lang="en-US" sz="2200" dirty="0"/>
              <a:t>Participate, but be succinct! This an opener to the main event </a:t>
            </a:r>
          </a:p>
          <a:p>
            <a:endParaRPr lang="en-US" dirty="0"/>
          </a:p>
        </p:txBody>
      </p:sp>
      <p:sp>
        <p:nvSpPr>
          <p:cNvPr id="5" name="Oval 4">
            <a:extLst>
              <a:ext uri="{FF2B5EF4-FFF2-40B4-BE49-F238E27FC236}">
                <a16:creationId xmlns:a16="http://schemas.microsoft.com/office/drawing/2014/main" id="{B924E704-0941-4717-B366-F086FA9B0C0A}"/>
              </a:ext>
            </a:extLst>
          </p:cNvPr>
          <p:cNvSpPr/>
          <p:nvPr/>
        </p:nvSpPr>
        <p:spPr>
          <a:xfrm>
            <a:off x="6588863" y="2790968"/>
            <a:ext cx="2150690" cy="2134273"/>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These conversations can end up having a BIG IMPACT!</a:t>
            </a:r>
          </a:p>
        </p:txBody>
      </p:sp>
    </p:spTree>
    <p:extLst>
      <p:ext uri="{BB962C8B-B14F-4D97-AF65-F5344CB8AC3E}">
        <p14:creationId xmlns:p14="http://schemas.microsoft.com/office/powerpoint/2010/main" val="88599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CABF-2361-4332-8D17-442DE2A91375}"/>
              </a:ext>
            </a:extLst>
          </p:cNvPr>
          <p:cNvSpPr>
            <a:spLocks noGrp="1"/>
          </p:cNvSpPr>
          <p:nvPr>
            <p:ph type="title"/>
          </p:nvPr>
        </p:nvSpPr>
        <p:spPr>
          <a:xfrm>
            <a:off x="457200" y="219316"/>
            <a:ext cx="7935686" cy="1142470"/>
          </a:xfrm>
        </p:spPr>
        <p:txBody>
          <a:bodyPr/>
          <a:lstStyle/>
          <a:p>
            <a:r>
              <a:rPr lang="en-US" dirty="0"/>
              <a:t>Self Check-In </a:t>
            </a:r>
            <a:br>
              <a:rPr lang="en-US" dirty="0"/>
            </a:br>
            <a:r>
              <a:rPr lang="en-US" i="1" dirty="0"/>
              <a:t>First impression Habits</a:t>
            </a:r>
          </a:p>
        </p:txBody>
      </p:sp>
      <p:sp>
        <p:nvSpPr>
          <p:cNvPr id="7" name="Oval 6">
            <a:extLst>
              <a:ext uri="{FF2B5EF4-FFF2-40B4-BE49-F238E27FC236}">
                <a16:creationId xmlns:a16="http://schemas.microsoft.com/office/drawing/2014/main" id="{A19D7D61-5DE0-4612-A0F0-734CD700D2D9}"/>
              </a:ext>
            </a:extLst>
          </p:cNvPr>
          <p:cNvSpPr/>
          <p:nvPr/>
        </p:nvSpPr>
        <p:spPr>
          <a:xfrm>
            <a:off x="148689" y="1665779"/>
            <a:ext cx="2202626" cy="2089793"/>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Consider the most recent event you have attended…</a:t>
            </a:r>
          </a:p>
        </p:txBody>
      </p:sp>
      <p:sp>
        <p:nvSpPr>
          <p:cNvPr id="6" name="Content Placeholder 2">
            <a:extLst>
              <a:ext uri="{FF2B5EF4-FFF2-40B4-BE49-F238E27FC236}">
                <a16:creationId xmlns:a16="http://schemas.microsoft.com/office/drawing/2014/main" id="{BDA5E8E8-7C41-4011-B1D9-F20BDA66128E}"/>
              </a:ext>
            </a:extLst>
          </p:cNvPr>
          <p:cNvSpPr>
            <a:spLocks noGrp="1"/>
          </p:cNvSpPr>
          <p:nvPr>
            <p:ph idx="1"/>
          </p:nvPr>
        </p:nvSpPr>
        <p:spPr>
          <a:xfrm>
            <a:off x="2576203" y="2010086"/>
            <a:ext cx="6419108" cy="4145786"/>
          </a:xfrm>
        </p:spPr>
        <p:txBody>
          <a:bodyPr>
            <a:normAutofit fontScale="92500"/>
          </a:bodyPr>
          <a:lstStyle/>
          <a:p>
            <a:pPr>
              <a:buFont typeface="Wingdings" panose="05000000000000000000" pitchFamily="2" charset="2"/>
              <a:buChar char="q"/>
            </a:pPr>
            <a:r>
              <a:rPr lang="en-US" cap="none" dirty="0"/>
              <a:t> I was “present” from the moment I walked in</a:t>
            </a:r>
          </a:p>
          <a:p>
            <a:pPr>
              <a:buFont typeface="Wingdings" panose="05000000000000000000" pitchFamily="2" charset="2"/>
              <a:buChar char="q"/>
            </a:pPr>
            <a:r>
              <a:rPr lang="en-US" cap="none" dirty="0"/>
              <a:t>I was on time (5-10 min early)</a:t>
            </a:r>
          </a:p>
          <a:p>
            <a:pPr>
              <a:buFont typeface="Wingdings" panose="05000000000000000000" pitchFamily="2" charset="2"/>
              <a:buChar char="q"/>
            </a:pPr>
            <a:r>
              <a:rPr lang="en-US" cap="none" dirty="0"/>
              <a:t>I greeted the front desk person</a:t>
            </a:r>
          </a:p>
          <a:p>
            <a:pPr>
              <a:buFont typeface="Wingdings" panose="05000000000000000000" pitchFamily="2" charset="2"/>
              <a:buChar char="q"/>
            </a:pPr>
            <a:r>
              <a:rPr lang="en-US" cap="none" dirty="0"/>
              <a:t>I made a point to say hello and meet the event host</a:t>
            </a:r>
          </a:p>
          <a:p>
            <a:pPr>
              <a:buFont typeface="Wingdings" panose="05000000000000000000" pitchFamily="2" charset="2"/>
              <a:buChar char="q"/>
            </a:pPr>
            <a:r>
              <a:rPr lang="en-US" cap="none" dirty="0"/>
              <a:t>I smiled when I made eye contact</a:t>
            </a:r>
          </a:p>
          <a:p>
            <a:pPr>
              <a:buFont typeface="Wingdings" panose="05000000000000000000" pitchFamily="2" charset="2"/>
              <a:buChar char="q"/>
            </a:pPr>
            <a:r>
              <a:rPr lang="en-US" cap="none" dirty="0"/>
              <a:t>I made myself approachable; I made myself open to small talk</a:t>
            </a:r>
          </a:p>
          <a:p>
            <a:pPr>
              <a:buFont typeface="Wingdings" panose="05000000000000000000" pitchFamily="2" charset="2"/>
              <a:buChar char="q"/>
            </a:pPr>
            <a:r>
              <a:rPr lang="en-US" cap="none" dirty="0"/>
              <a:t>I showed enthusiasm about the event and generally happy to be here</a:t>
            </a:r>
          </a:p>
          <a:p>
            <a:pPr marL="0" indent="0" algn="r">
              <a:buNone/>
            </a:pPr>
            <a:r>
              <a:rPr lang="en-US" cap="none" dirty="0"/>
              <a:t>SCORE: _______________</a:t>
            </a:r>
          </a:p>
          <a:p>
            <a:pPr>
              <a:buFont typeface="Wingdings" panose="05000000000000000000" pitchFamily="2" charset="2"/>
              <a:buChar char="q"/>
            </a:pPr>
            <a:endParaRPr lang="en-US" cap="none" dirty="0"/>
          </a:p>
        </p:txBody>
      </p:sp>
    </p:spTree>
    <p:extLst>
      <p:ext uri="{BB962C8B-B14F-4D97-AF65-F5344CB8AC3E}">
        <p14:creationId xmlns:p14="http://schemas.microsoft.com/office/powerpoint/2010/main" val="271778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BE26-BBDA-4DBA-A2DB-E3768B2B01DD}"/>
              </a:ext>
            </a:extLst>
          </p:cNvPr>
          <p:cNvSpPr>
            <a:spLocks noGrp="1"/>
          </p:cNvSpPr>
          <p:nvPr>
            <p:ph type="title"/>
          </p:nvPr>
        </p:nvSpPr>
        <p:spPr/>
        <p:txBody>
          <a:bodyPr/>
          <a:lstStyle/>
          <a:p>
            <a:r>
              <a:rPr lang="en-US" dirty="0"/>
              <a:t>Goal Set!</a:t>
            </a:r>
          </a:p>
        </p:txBody>
      </p:sp>
      <p:sp>
        <p:nvSpPr>
          <p:cNvPr id="3" name="Content Placeholder 2">
            <a:extLst>
              <a:ext uri="{FF2B5EF4-FFF2-40B4-BE49-F238E27FC236}">
                <a16:creationId xmlns:a16="http://schemas.microsoft.com/office/drawing/2014/main" id="{ED7D6B7D-ED6B-4E35-B473-5166676A228C}"/>
              </a:ext>
            </a:extLst>
          </p:cNvPr>
          <p:cNvSpPr>
            <a:spLocks noGrp="1"/>
          </p:cNvSpPr>
          <p:nvPr>
            <p:ph idx="1"/>
          </p:nvPr>
        </p:nvSpPr>
        <p:spPr/>
        <p:txBody>
          <a:bodyPr/>
          <a:lstStyle/>
          <a:p>
            <a:pPr marL="0" indent="0">
              <a:buNone/>
            </a:pPr>
            <a:r>
              <a:rPr lang="en-US" sz="2200" dirty="0"/>
              <a:t>Based on your response to the self check in think about…</a:t>
            </a:r>
          </a:p>
          <a:p>
            <a:pPr marL="0" indent="0">
              <a:buNone/>
            </a:pPr>
            <a:endParaRPr lang="en-US" sz="2200" dirty="0"/>
          </a:p>
          <a:p>
            <a:r>
              <a:rPr lang="en-US" sz="2200" dirty="0"/>
              <a:t>What I do well…</a:t>
            </a:r>
          </a:p>
          <a:p>
            <a:r>
              <a:rPr lang="en-US" sz="2200" dirty="0"/>
              <a:t>What I need to improve… </a:t>
            </a:r>
          </a:p>
          <a:p>
            <a:pPr marL="0" indent="0">
              <a:buNone/>
            </a:pPr>
            <a:endParaRPr lang="en-US" dirty="0"/>
          </a:p>
        </p:txBody>
      </p:sp>
    </p:spTree>
    <p:extLst>
      <p:ext uri="{BB962C8B-B14F-4D97-AF65-F5344CB8AC3E}">
        <p14:creationId xmlns:p14="http://schemas.microsoft.com/office/powerpoint/2010/main" val="359840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8E66-E41C-418B-849E-3D207102B058}"/>
              </a:ext>
            </a:extLst>
          </p:cNvPr>
          <p:cNvSpPr>
            <a:spLocks noGrp="1"/>
          </p:cNvSpPr>
          <p:nvPr>
            <p:ph type="ctrTitle"/>
          </p:nvPr>
        </p:nvSpPr>
        <p:spPr/>
        <p:txBody>
          <a:bodyPr/>
          <a:lstStyle/>
          <a:p>
            <a:r>
              <a:rPr lang="en-US" dirty="0"/>
              <a:t>PHASE 3: FORMAL Q &amp; A</a:t>
            </a:r>
          </a:p>
        </p:txBody>
      </p:sp>
    </p:spTree>
    <p:extLst>
      <p:ext uri="{BB962C8B-B14F-4D97-AF65-F5344CB8AC3E}">
        <p14:creationId xmlns:p14="http://schemas.microsoft.com/office/powerpoint/2010/main" val="184534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23611-2941-4D6F-B5F2-156FB2B449BB}"/>
              </a:ext>
            </a:extLst>
          </p:cNvPr>
          <p:cNvSpPr>
            <a:spLocks noGrp="1"/>
          </p:cNvSpPr>
          <p:nvPr>
            <p:ph type="title"/>
          </p:nvPr>
        </p:nvSpPr>
        <p:spPr/>
        <p:txBody>
          <a:bodyPr/>
          <a:lstStyle/>
          <a:p>
            <a:r>
              <a:rPr lang="en-US" dirty="0"/>
              <a:t>Types of Interviews</a:t>
            </a:r>
          </a:p>
        </p:txBody>
      </p:sp>
      <p:sp>
        <p:nvSpPr>
          <p:cNvPr id="5" name="Content Placeholder 4">
            <a:extLst>
              <a:ext uri="{FF2B5EF4-FFF2-40B4-BE49-F238E27FC236}">
                <a16:creationId xmlns:a16="http://schemas.microsoft.com/office/drawing/2014/main" id="{E926F675-6F03-4FC1-B1EB-36F911E893AB}"/>
              </a:ext>
            </a:extLst>
          </p:cNvPr>
          <p:cNvSpPr>
            <a:spLocks noGrp="1"/>
          </p:cNvSpPr>
          <p:nvPr>
            <p:ph idx="1"/>
          </p:nvPr>
        </p:nvSpPr>
        <p:spPr>
          <a:xfrm>
            <a:off x="457200" y="1887778"/>
            <a:ext cx="7037615" cy="850342"/>
          </a:xfrm>
        </p:spPr>
        <p:txBody>
          <a:bodyPr/>
          <a:lstStyle/>
          <a:p>
            <a:pPr marL="0" indent="0">
              <a:buNone/>
            </a:pPr>
            <a:r>
              <a:rPr lang="en-US" sz="2200" dirty="0"/>
              <a:t>All interviews run pretty much the same… </a:t>
            </a:r>
          </a:p>
          <a:p>
            <a:pPr marL="0" indent="0" algn="ctr">
              <a:buNone/>
            </a:pPr>
            <a:endParaRPr lang="en-US" dirty="0"/>
          </a:p>
          <a:p>
            <a:pPr marL="0" indent="0">
              <a:buNone/>
            </a:pPr>
            <a:endParaRPr lang="en-US" dirty="0"/>
          </a:p>
        </p:txBody>
      </p:sp>
      <p:sp>
        <p:nvSpPr>
          <p:cNvPr id="6" name="Oval 5">
            <a:extLst>
              <a:ext uri="{FF2B5EF4-FFF2-40B4-BE49-F238E27FC236}">
                <a16:creationId xmlns:a16="http://schemas.microsoft.com/office/drawing/2014/main" id="{09198E1B-70BB-4C10-85E4-81660ECA1F64}"/>
              </a:ext>
            </a:extLst>
          </p:cNvPr>
          <p:cNvSpPr/>
          <p:nvPr/>
        </p:nvSpPr>
        <p:spPr>
          <a:xfrm>
            <a:off x="5646967" y="1546611"/>
            <a:ext cx="1350733" cy="1332553"/>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FALSE!!</a:t>
            </a:r>
          </a:p>
        </p:txBody>
      </p:sp>
      <p:sp>
        <p:nvSpPr>
          <p:cNvPr id="7" name="Content Placeholder 2">
            <a:extLst>
              <a:ext uri="{FF2B5EF4-FFF2-40B4-BE49-F238E27FC236}">
                <a16:creationId xmlns:a16="http://schemas.microsoft.com/office/drawing/2014/main" id="{51164134-DBDD-4AAB-AE12-1858FCEDBFB6}"/>
              </a:ext>
            </a:extLst>
          </p:cNvPr>
          <p:cNvSpPr txBox="1">
            <a:spLocks/>
          </p:cNvSpPr>
          <p:nvPr/>
        </p:nvSpPr>
        <p:spPr>
          <a:xfrm>
            <a:off x="429079" y="3020209"/>
            <a:ext cx="8510675" cy="3340968"/>
          </a:xfrm>
          <a:prstGeom prst="rect">
            <a:avLst/>
          </a:prstGeom>
        </p:spPr>
        <p:txBody>
          <a:bodyPr>
            <a:normAutofit fontScale="92500" lnSpcReduction="20000"/>
          </a:bodyPr>
          <a:lstStyle>
            <a:lvl1pPr marL="285750" indent="-285750" algn="l" defTabSz="457200" rtl="0" eaLnBrk="0" fontAlgn="base" hangingPunct="0">
              <a:spcBef>
                <a:spcPct val="20000"/>
              </a:spcBef>
              <a:spcAft>
                <a:spcPct val="0"/>
              </a:spcAft>
              <a:buClr>
                <a:srgbClr val="00895F"/>
              </a:buClr>
              <a:buFont typeface="Lucida Grande CE" charset="0"/>
              <a:buChar char="&gt;"/>
              <a:defRPr sz="2400" kern="1200">
                <a:solidFill>
                  <a:schemeClr val="tx1"/>
                </a:solidFill>
                <a:latin typeface="+mn-lt"/>
                <a:ea typeface="ＭＳ Ｐゴシック" pitchFamily="-107" charset="-128"/>
                <a:cs typeface="ＭＳ Ｐゴシック" pitchFamily="-107" charset="-128"/>
              </a:defRPr>
            </a:lvl1pPr>
            <a:lvl2pPr marL="285750" indent="171450"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2pPr>
            <a:lvl3pPr marL="511175" indent="-223838" algn="l" defTabSz="457200" rtl="0" eaLnBrk="0" fontAlgn="base" hangingPunct="0">
              <a:spcBef>
                <a:spcPct val="20000"/>
              </a:spcBef>
              <a:spcAft>
                <a:spcPct val="0"/>
              </a:spcAft>
              <a:buClr>
                <a:srgbClr val="00895F"/>
              </a:buClr>
              <a:buFont typeface="Lucida Grande CE" charset="0"/>
              <a:buChar char="&gt;"/>
              <a:defRPr sz="2400" kern="1200">
                <a:solidFill>
                  <a:schemeClr val="tx1"/>
                </a:solidFill>
                <a:latin typeface="+mn-lt"/>
                <a:ea typeface="ＭＳ Ｐゴシック" pitchFamily="-107" charset="-128"/>
                <a:cs typeface="ＭＳ Ｐゴシック" charset="0"/>
              </a:defRPr>
            </a:lvl3pPr>
            <a:lvl4pPr marL="511175" indent="860425"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4pPr>
            <a:lvl5pPr marL="747713" indent="-225425" algn="l" defTabSz="457200" rtl="0" eaLnBrk="0" fontAlgn="base" hangingPunct="0">
              <a:spcBef>
                <a:spcPct val="20000"/>
              </a:spcBef>
              <a:spcAft>
                <a:spcPct val="0"/>
              </a:spcAft>
              <a:buClr>
                <a:srgbClr val="00895F"/>
              </a:buClr>
              <a:buFont typeface="Lucida Grande CE" charset="0"/>
              <a:buChar char="&gt;"/>
              <a:defRPr sz="2000" kern="1200">
                <a:solidFill>
                  <a:schemeClr val="tx1"/>
                </a:solidFill>
                <a:latin typeface="+mn-lt"/>
                <a:ea typeface="ＭＳ Ｐゴシック" pitchFamily="-107"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None/>
            </a:pPr>
            <a:r>
              <a:rPr lang="en-US" dirty="0"/>
              <a:t>…</a:t>
            </a:r>
            <a:r>
              <a:rPr lang="en-US" b="1" i="1" dirty="0"/>
              <a:t>Assess the situation! </a:t>
            </a:r>
            <a:r>
              <a:rPr lang="en-US" dirty="0"/>
              <a:t>The flow of an interview can </a:t>
            </a:r>
          </a:p>
          <a:p>
            <a:pPr marL="0" indent="0">
              <a:lnSpc>
                <a:spcPct val="110000"/>
              </a:lnSpc>
              <a:spcBef>
                <a:spcPts val="0"/>
              </a:spcBef>
              <a:buNone/>
            </a:pPr>
            <a:r>
              <a:rPr lang="en-US" dirty="0"/>
              <a:t>depend on how trained, invested, and experienced an interviewer is</a:t>
            </a:r>
          </a:p>
          <a:p>
            <a:pPr marL="0" indent="0">
              <a:lnSpc>
                <a:spcPct val="110000"/>
              </a:lnSpc>
              <a:spcBef>
                <a:spcPts val="0"/>
              </a:spcBef>
              <a:buNone/>
            </a:pPr>
            <a:endParaRPr lang="en-US" dirty="0"/>
          </a:p>
          <a:p>
            <a:pPr>
              <a:buClr>
                <a:srgbClr val="FF0000"/>
              </a:buClr>
              <a:buFont typeface="Arial" panose="020B0604020202020204" pitchFamily="34" charset="0"/>
              <a:buChar char="•"/>
            </a:pPr>
            <a:r>
              <a:rPr lang="en-US" dirty="0"/>
              <a:t>Trained vs. Untrained</a:t>
            </a:r>
          </a:p>
          <a:p>
            <a:pPr>
              <a:buClr>
                <a:srgbClr val="FF0000"/>
              </a:buClr>
              <a:buFont typeface="Arial" panose="020B0604020202020204" pitchFamily="34" charset="0"/>
              <a:buChar char="•"/>
            </a:pPr>
            <a:r>
              <a:rPr lang="en-US" dirty="0"/>
              <a:t>Experienced vs. Inexperienced</a:t>
            </a:r>
          </a:p>
          <a:p>
            <a:pPr>
              <a:buClr>
                <a:srgbClr val="FF0000"/>
              </a:buClr>
              <a:buFont typeface="Arial" panose="020B0604020202020204" pitchFamily="34" charset="0"/>
              <a:buChar char="•"/>
            </a:pPr>
            <a:r>
              <a:rPr lang="en-US" dirty="0"/>
              <a:t>Decision-maker/hiring manager vs. HR Professional </a:t>
            </a:r>
          </a:p>
          <a:p>
            <a:pPr>
              <a:buClr>
                <a:srgbClr val="FF0000"/>
              </a:buClr>
              <a:buFont typeface="Arial" panose="020B0604020202020204" pitchFamily="34" charset="0"/>
              <a:buChar char="•"/>
            </a:pPr>
            <a:r>
              <a:rPr lang="en-US" dirty="0"/>
              <a:t>Committee vs. Single interviewer</a:t>
            </a:r>
          </a:p>
          <a:p>
            <a:pPr>
              <a:buClr>
                <a:srgbClr val="FF0000"/>
              </a:buClr>
              <a:buFont typeface="Arial" panose="020B0604020202020204" pitchFamily="34" charset="0"/>
              <a:buChar char="•"/>
            </a:pPr>
            <a:r>
              <a:rPr lang="en-US" dirty="0"/>
              <a:t>Competent vs. Incompetent</a:t>
            </a:r>
          </a:p>
          <a:p>
            <a:pPr>
              <a:buClr>
                <a:srgbClr val="FF0000"/>
              </a:buClr>
              <a:buFont typeface="Arial" panose="020B0604020202020204" pitchFamily="34" charset="0"/>
              <a:buChar char="•"/>
            </a:pPr>
            <a:r>
              <a:rPr lang="en-US" dirty="0"/>
              <a:t>Enthusiastic vs. Can-I-get-back-to-work-now</a:t>
            </a:r>
            <a:br>
              <a:rPr lang="en-US" dirty="0"/>
            </a:br>
            <a:endParaRPr lang="en-US" dirty="0"/>
          </a:p>
        </p:txBody>
      </p:sp>
    </p:spTree>
    <p:extLst>
      <p:ext uri="{BB962C8B-B14F-4D97-AF65-F5344CB8AC3E}">
        <p14:creationId xmlns:p14="http://schemas.microsoft.com/office/powerpoint/2010/main" val="3359784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559D-4E6C-4DA6-9087-01D0ECF3BE09}"/>
              </a:ext>
            </a:extLst>
          </p:cNvPr>
          <p:cNvSpPr>
            <a:spLocks noGrp="1"/>
          </p:cNvSpPr>
          <p:nvPr>
            <p:ph type="title"/>
          </p:nvPr>
        </p:nvSpPr>
        <p:spPr/>
        <p:txBody>
          <a:bodyPr/>
          <a:lstStyle/>
          <a:p>
            <a:r>
              <a:rPr lang="en-US" dirty="0"/>
              <a:t>Types of Interview Questions</a:t>
            </a:r>
          </a:p>
        </p:txBody>
      </p:sp>
      <p:graphicFrame>
        <p:nvGraphicFramePr>
          <p:cNvPr id="5" name="Content Placeholder 3" title="Flowchart with 6 boxes that ask questions pertaining to interviews">
            <a:extLst>
              <a:ext uri="{FF2B5EF4-FFF2-40B4-BE49-F238E27FC236}">
                <a16:creationId xmlns:a16="http://schemas.microsoft.com/office/drawing/2014/main" id="{D51288E5-524E-4601-BCB0-7B7DB43D0DD3}"/>
              </a:ext>
            </a:extLst>
          </p:cNvPr>
          <p:cNvGraphicFramePr>
            <a:graphicFrameLocks noGrp="1"/>
          </p:cNvGraphicFramePr>
          <p:nvPr>
            <p:ph idx="1"/>
            <p:extLst>
              <p:ext uri="{D42A27DB-BD31-4B8C-83A1-F6EECF244321}">
                <p14:modId xmlns:p14="http://schemas.microsoft.com/office/powerpoint/2010/main" val="3496966263"/>
              </p:ext>
            </p:extLst>
          </p:nvPr>
        </p:nvGraphicFramePr>
        <p:xfrm>
          <a:off x="457200" y="1582738"/>
          <a:ext cx="8229600" cy="454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25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Tips </a:t>
            </a:r>
            <a:br>
              <a:rPr lang="en-US" dirty="0"/>
            </a:br>
            <a:r>
              <a:rPr lang="en-US" i="1" dirty="0"/>
              <a:t>Answering Questions</a:t>
            </a:r>
          </a:p>
        </p:txBody>
      </p:sp>
      <p:sp>
        <p:nvSpPr>
          <p:cNvPr id="6" name="TextBox 5">
            <a:extLst>
              <a:ext uri="{FF2B5EF4-FFF2-40B4-BE49-F238E27FC236}">
                <a16:creationId xmlns:a16="http://schemas.microsoft.com/office/drawing/2014/main" id="{3B3179B3-0035-43C3-9616-ED6B59C6872F}"/>
              </a:ext>
            </a:extLst>
          </p:cNvPr>
          <p:cNvSpPr txBox="1"/>
          <p:nvPr/>
        </p:nvSpPr>
        <p:spPr>
          <a:xfrm>
            <a:off x="212272" y="3789519"/>
            <a:ext cx="6405698" cy="2708434"/>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sz="2200" dirty="0">
                <a:latin typeface="+mj-lt"/>
              </a:rPr>
              <a:t>Interviews should be conversations, ask questions where appropriate </a:t>
            </a:r>
          </a:p>
          <a:p>
            <a:pPr marL="285750" indent="-285750">
              <a:buClr>
                <a:srgbClr val="FF0000"/>
              </a:buClr>
              <a:buFont typeface="Arial" panose="020B0604020202020204" pitchFamily="34" charset="0"/>
              <a:buChar char="•"/>
            </a:pPr>
            <a:r>
              <a:rPr lang="en-US" sz="2200" dirty="0">
                <a:latin typeface="+mj-lt"/>
              </a:rPr>
              <a:t>Body language is 80% of the conversation, so be relaxed, interested, open, sincere </a:t>
            </a:r>
          </a:p>
          <a:p>
            <a:pPr marL="285750" indent="-285750">
              <a:buClr>
                <a:srgbClr val="FF0000"/>
              </a:buClr>
              <a:buFont typeface="Arial" panose="020B0604020202020204" pitchFamily="34" charset="0"/>
              <a:buChar char="•"/>
            </a:pPr>
            <a:r>
              <a:rPr lang="en-US" sz="2200" b="1" dirty="0">
                <a:latin typeface="+mj-lt"/>
              </a:rPr>
              <a:t>Never</a:t>
            </a:r>
            <a:r>
              <a:rPr lang="en-US" sz="2200" dirty="0">
                <a:latin typeface="+mj-lt"/>
              </a:rPr>
              <a:t> speak poorly of another employer, boss, or co-worker</a:t>
            </a:r>
          </a:p>
          <a:p>
            <a:pPr>
              <a:buClr>
                <a:srgbClr val="FF0000"/>
              </a:buClr>
            </a:pPr>
            <a:endParaRPr lang="en-US" sz="2000" dirty="0">
              <a:latin typeface="+mj-lt"/>
            </a:endParaRPr>
          </a:p>
          <a:p>
            <a:endParaRPr lang="en-US" dirty="0"/>
          </a:p>
        </p:txBody>
      </p:sp>
      <p:sp>
        <p:nvSpPr>
          <p:cNvPr id="8" name="Oval 7">
            <a:extLst>
              <a:ext uri="{FF2B5EF4-FFF2-40B4-BE49-F238E27FC236}">
                <a16:creationId xmlns:a16="http://schemas.microsoft.com/office/drawing/2014/main" id="{80864161-22F3-441A-AE0B-6F800634A43D}"/>
              </a:ext>
            </a:extLst>
          </p:cNvPr>
          <p:cNvSpPr/>
          <p:nvPr/>
        </p:nvSpPr>
        <p:spPr>
          <a:xfrm>
            <a:off x="6492240" y="3943408"/>
            <a:ext cx="2526030" cy="2400657"/>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FF0000"/>
              </a:buClr>
            </a:pPr>
            <a:r>
              <a:rPr lang="en-US" dirty="0"/>
              <a:t>Show a GROWTH MINDSET: demonstrate a willingness to learn</a:t>
            </a:r>
          </a:p>
        </p:txBody>
      </p:sp>
      <p:sp>
        <p:nvSpPr>
          <p:cNvPr id="3" name="TextBox 2">
            <a:extLst>
              <a:ext uri="{FF2B5EF4-FFF2-40B4-BE49-F238E27FC236}">
                <a16:creationId xmlns:a16="http://schemas.microsoft.com/office/drawing/2014/main" id="{14D453F8-2334-4BF2-9E01-0EF546548637}"/>
              </a:ext>
            </a:extLst>
          </p:cNvPr>
          <p:cNvSpPr txBox="1"/>
          <p:nvPr/>
        </p:nvSpPr>
        <p:spPr>
          <a:xfrm>
            <a:off x="212272" y="1714263"/>
            <a:ext cx="8931728" cy="2123658"/>
          </a:xfrm>
          <a:prstGeom prst="rect">
            <a:avLst/>
          </a:prstGeom>
          <a:noFill/>
          <a:ln>
            <a:noFill/>
          </a:ln>
        </p:spPr>
        <p:txBody>
          <a:bodyPr wrap="square" rtlCol="0">
            <a:spAutoFit/>
          </a:bodyPr>
          <a:lstStyle/>
          <a:p>
            <a:pPr marL="285750" indent="-285750">
              <a:buClr>
                <a:srgbClr val="FF0000"/>
              </a:buClr>
              <a:buFont typeface="Arial" panose="020B0604020202020204" pitchFamily="34" charset="0"/>
              <a:buChar char="•"/>
            </a:pPr>
            <a:r>
              <a:rPr lang="en-US" sz="2200" dirty="0"/>
              <a:t>Practice &amp; prepare before the interview </a:t>
            </a:r>
          </a:p>
          <a:p>
            <a:pPr marL="285750" indent="-285750">
              <a:buClr>
                <a:srgbClr val="FF0000"/>
              </a:buClr>
              <a:buFont typeface="Arial" panose="020B0604020202020204" pitchFamily="34" charset="0"/>
              <a:buChar char="•"/>
            </a:pPr>
            <a:r>
              <a:rPr lang="en-US" sz="2200" dirty="0"/>
              <a:t>Keep answers relevant to the specific role and organization…Avoid tangents!</a:t>
            </a:r>
          </a:p>
          <a:p>
            <a:pPr marL="285750" indent="-285750">
              <a:buClr>
                <a:srgbClr val="FF0000"/>
              </a:buClr>
              <a:buFont typeface="Arial" panose="020B0604020202020204" pitchFamily="34" charset="0"/>
              <a:buChar char="•"/>
            </a:pPr>
            <a:r>
              <a:rPr lang="en-US" sz="2200" dirty="0"/>
              <a:t>Tough situations = good learning opportunities so accentuate the positive </a:t>
            </a:r>
          </a:p>
          <a:p>
            <a:pPr marL="285750" indent="-285750">
              <a:buClr>
                <a:srgbClr val="FF0000"/>
              </a:buClr>
              <a:buFont typeface="Arial" panose="020B0604020202020204" pitchFamily="34" charset="0"/>
              <a:buChar char="•"/>
            </a:pPr>
            <a:r>
              <a:rPr lang="en-US" sz="2200" dirty="0"/>
              <a:t>Give details and quantify when possible </a:t>
            </a:r>
          </a:p>
          <a:p>
            <a:pPr marL="285750" indent="-285750">
              <a:buClr>
                <a:srgbClr val="FF0000"/>
              </a:buClr>
              <a:buFont typeface="Arial" panose="020B0604020202020204" pitchFamily="34" charset="0"/>
              <a:buChar char="•"/>
            </a:pPr>
            <a:r>
              <a:rPr lang="en-US" sz="2200" dirty="0"/>
              <a:t>Answers should generally be between 30 seconds – 2 minutes</a:t>
            </a:r>
            <a:endParaRPr lang="en-US" dirty="0"/>
          </a:p>
        </p:txBody>
      </p:sp>
    </p:spTree>
    <p:extLst>
      <p:ext uri="{BB962C8B-B14F-4D97-AF65-F5344CB8AC3E}">
        <p14:creationId xmlns:p14="http://schemas.microsoft.com/office/powerpoint/2010/main" val="2552168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Growth Mindset</a:t>
            </a:r>
          </a:p>
        </p:txBody>
      </p:sp>
      <p:sp>
        <p:nvSpPr>
          <p:cNvPr id="3" name="Content Placeholder 2"/>
          <p:cNvSpPr>
            <a:spLocks noGrp="1"/>
          </p:cNvSpPr>
          <p:nvPr>
            <p:ph idx="1"/>
          </p:nvPr>
        </p:nvSpPr>
        <p:spPr>
          <a:xfrm>
            <a:off x="332838" y="1582615"/>
            <a:ext cx="4000500" cy="3577214"/>
          </a:xfrm>
        </p:spPr>
        <p:txBody>
          <a:bodyPr/>
          <a:lstStyle/>
          <a:p>
            <a:pPr marL="0" indent="0">
              <a:buNone/>
            </a:pPr>
            <a:r>
              <a:rPr lang="en-US" sz="2200" b="1" dirty="0"/>
              <a:t>Instead of …</a:t>
            </a:r>
          </a:p>
          <a:p>
            <a:r>
              <a:rPr lang="en-US" sz="2200" dirty="0"/>
              <a:t>I don’t know that (software, procedure, etc.)</a:t>
            </a:r>
          </a:p>
          <a:p>
            <a:r>
              <a:rPr lang="en-US" sz="2200" dirty="0"/>
              <a:t>I don't know my plans for the future</a:t>
            </a:r>
          </a:p>
          <a:p>
            <a:r>
              <a:rPr lang="en-US" sz="2200" dirty="0"/>
              <a:t>It was a terrible job/situation/boss </a:t>
            </a:r>
          </a:p>
          <a:p>
            <a:r>
              <a:rPr lang="en-US" sz="2200" dirty="0"/>
              <a:t>I really don’t like doing X </a:t>
            </a:r>
          </a:p>
          <a:p>
            <a:pPr marL="0" indent="0">
              <a:buNone/>
            </a:pPr>
            <a:endParaRPr lang="en-US" dirty="0"/>
          </a:p>
        </p:txBody>
      </p:sp>
      <p:sp>
        <p:nvSpPr>
          <p:cNvPr id="7" name="Content Placeholder 2">
            <a:extLst>
              <a:ext uri="{FF2B5EF4-FFF2-40B4-BE49-F238E27FC236}">
                <a16:creationId xmlns:a16="http://schemas.microsoft.com/office/drawing/2014/main" id="{A10113FF-FA3B-4138-B5E6-06B9B631333A}"/>
              </a:ext>
            </a:extLst>
          </p:cNvPr>
          <p:cNvSpPr txBox="1">
            <a:spLocks/>
          </p:cNvSpPr>
          <p:nvPr/>
        </p:nvSpPr>
        <p:spPr>
          <a:xfrm>
            <a:off x="4333338" y="1543211"/>
            <a:ext cx="4810662" cy="3616618"/>
          </a:xfrm>
          <a:prstGeom prst="rect">
            <a:avLst/>
          </a:prstGeom>
        </p:spPr>
        <p:txBody>
          <a:bodyPr/>
          <a:lstStyle>
            <a:lvl1pPr marL="228600" indent="-228600" algn="l" defTabSz="457200" rtl="0" eaLnBrk="0" fontAlgn="base" hangingPunct="0">
              <a:spcBef>
                <a:spcPct val="20000"/>
              </a:spcBef>
              <a:spcAft>
                <a:spcPct val="0"/>
              </a:spcAft>
              <a:buClr>
                <a:schemeClr val="accent1"/>
              </a:buClr>
              <a:buSzPct val="110000"/>
              <a:buFont typeface="Arial" pitchFamily="34" charset="0"/>
              <a:buChar char="•"/>
              <a:defRPr sz="2400" kern="1200">
                <a:solidFill>
                  <a:schemeClr val="tx1"/>
                </a:solidFill>
                <a:latin typeface="+mn-lt"/>
                <a:ea typeface="ＭＳ Ｐゴシック" pitchFamily="-107" charset="-128"/>
                <a:cs typeface="ＭＳ Ｐゴシック" pitchFamily="-107" charset="-128"/>
              </a:defRPr>
            </a:lvl1pPr>
            <a:lvl2pPr marL="457200" indent="-228600" algn="l" defTabSz="457200" rtl="0" eaLnBrk="0" fontAlgn="base" hangingPunct="0">
              <a:spcBef>
                <a:spcPct val="20000"/>
              </a:spcBef>
              <a:spcAft>
                <a:spcPct val="0"/>
              </a:spcAft>
              <a:buClr>
                <a:schemeClr val="accent1"/>
              </a:buClr>
              <a:buFont typeface="Arial" pitchFamily="34" charset="0"/>
              <a:buChar char="•"/>
              <a:defRPr sz="2400" kern="1200">
                <a:solidFill>
                  <a:srgbClr val="767878"/>
                </a:solidFill>
                <a:latin typeface="+mn-lt"/>
                <a:ea typeface="ＭＳ Ｐゴシック" pitchFamily="-107" charset="-128"/>
                <a:cs typeface="ＭＳ Ｐゴシック" charset="0"/>
              </a:defRPr>
            </a:lvl2pPr>
            <a:lvl3pPr marL="685800" indent="-228600" algn="l" defTabSz="457200" rtl="0" eaLnBrk="0" fontAlgn="base" hangingPunct="0">
              <a:spcBef>
                <a:spcPct val="20000"/>
              </a:spcBef>
              <a:spcAft>
                <a:spcPct val="0"/>
              </a:spcAft>
              <a:buClr>
                <a:schemeClr val="accent1"/>
              </a:buClr>
              <a:buSzPct val="110000"/>
              <a:buFont typeface="Arial" pitchFamily="34" charset="0"/>
              <a:buChar char="•"/>
              <a:defRPr sz="2200" kern="1200">
                <a:solidFill>
                  <a:schemeClr val="tx1">
                    <a:lumMod val="50000"/>
                    <a:lumOff val="50000"/>
                  </a:schemeClr>
                </a:solidFill>
                <a:latin typeface="+mn-lt"/>
                <a:ea typeface="ＭＳ Ｐゴシック" pitchFamily="-107" charset="-128"/>
                <a:cs typeface="ＭＳ Ｐゴシック" charset="0"/>
              </a:defRPr>
            </a:lvl3pPr>
            <a:lvl4pPr marL="511175" indent="860425" algn="l" defTabSz="457200" rtl="0" eaLnBrk="0" fontAlgn="base" hangingPunct="0">
              <a:spcBef>
                <a:spcPct val="20000"/>
              </a:spcBef>
              <a:spcAft>
                <a:spcPct val="0"/>
              </a:spcAft>
              <a:buClr>
                <a:srgbClr val="CC3333"/>
              </a:buClr>
              <a:buFont typeface="Arial" charset="0"/>
              <a:defRPr sz="2000" kern="1200">
                <a:solidFill>
                  <a:srgbClr val="767878"/>
                </a:solidFill>
                <a:latin typeface="+mn-lt"/>
                <a:ea typeface="ＭＳ Ｐゴシック" pitchFamily="-107" charset="-128"/>
                <a:cs typeface="ＭＳ Ｐゴシック" charset="0"/>
              </a:defRPr>
            </a:lvl4pPr>
            <a:lvl5pPr marL="747713" indent="-225425" algn="l" defTabSz="457200" rtl="0" eaLnBrk="0" fontAlgn="base" hangingPunct="0">
              <a:spcBef>
                <a:spcPct val="20000"/>
              </a:spcBef>
              <a:spcAft>
                <a:spcPct val="0"/>
              </a:spcAft>
              <a:buClr>
                <a:srgbClr val="00895F"/>
              </a:buClr>
              <a:buFont typeface="Lucida Grande CE" charset="0"/>
              <a:buChar char="&gt;"/>
              <a:defRPr sz="2000" kern="1200">
                <a:solidFill>
                  <a:schemeClr val="tx1"/>
                </a:solidFill>
                <a:latin typeface="+mn-lt"/>
                <a:ea typeface="ＭＳ Ｐゴシック" pitchFamily="-107"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2200" b="1" dirty="0"/>
              <a:t>…Say</a:t>
            </a:r>
          </a:p>
          <a:p>
            <a:r>
              <a:rPr lang="en-US" sz="2200" dirty="0"/>
              <a:t>I’m in the process of learning that (software, procedure, etc.)/I’m interested to learn that…</a:t>
            </a:r>
          </a:p>
          <a:p>
            <a:r>
              <a:rPr lang="en-US" sz="2200" dirty="0"/>
              <a:t>I’m exploring options right now. </a:t>
            </a:r>
          </a:p>
          <a:p>
            <a:r>
              <a:rPr lang="en-US" sz="2200" dirty="0"/>
              <a:t>It was challenging/humbling, and I learned that…</a:t>
            </a:r>
          </a:p>
          <a:p>
            <a:r>
              <a:rPr lang="en-US" sz="2200" dirty="0"/>
              <a:t>I’m most interested in…/I am determined to do the job well</a:t>
            </a:r>
          </a:p>
          <a:p>
            <a:pPr marL="0" indent="0">
              <a:buFont typeface="Arial" pitchFamily="34" charset="0"/>
              <a:buNone/>
            </a:pPr>
            <a:endParaRPr lang="en-US" dirty="0"/>
          </a:p>
        </p:txBody>
      </p:sp>
      <p:sp>
        <p:nvSpPr>
          <p:cNvPr id="5" name="Oval 4">
            <a:extLst>
              <a:ext uri="{FF2B5EF4-FFF2-40B4-BE49-F238E27FC236}">
                <a16:creationId xmlns:a16="http://schemas.microsoft.com/office/drawing/2014/main" id="{5CFBCE59-61A7-497C-8F56-E3933F8EC535}"/>
              </a:ext>
            </a:extLst>
          </p:cNvPr>
          <p:cNvSpPr/>
          <p:nvPr/>
        </p:nvSpPr>
        <p:spPr>
          <a:xfrm>
            <a:off x="2804885" y="4600585"/>
            <a:ext cx="1845129" cy="168184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ALWAYS frame in the positive as “value added”</a:t>
            </a:r>
          </a:p>
        </p:txBody>
      </p:sp>
    </p:spTree>
    <p:extLst>
      <p:ext uri="{BB962C8B-B14F-4D97-AF65-F5344CB8AC3E}">
        <p14:creationId xmlns:p14="http://schemas.microsoft.com/office/powerpoint/2010/main" val="382905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6B7-9AE0-4155-8028-9FCBF1ADD633}"/>
              </a:ext>
            </a:extLst>
          </p:cNvPr>
          <p:cNvSpPr>
            <a:spLocks noGrp="1"/>
          </p:cNvSpPr>
          <p:nvPr>
            <p:ph type="title"/>
          </p:nvPr>
        </p:nvSpPr>
        <p:spPr/>
        <p:txBody>
          <a:bodyPr/>
          <a:lstStyle/>
          <a:p>
            <a:r>
              <a:rPr lang="en-US" dirty="0"/>
              <a:t>“Who Are You?”</a:t>
            </a:r>
          </a:p>
        </p:txBody>
      </p:sp>
      <p:sp>
        <p:nvSpPr>
          <p:cNvPr id="3" name="Content Placeholder 2">
            <a:extLst>
              <a:ext uri="{FF2B5EF4-FFF2-40B4-BE49-F238E27FC236}">
                <a16:creationId xmlns:a16="http://schemas.microsoft.com/office/drawing/2014/main" id="{DD484D68-29A5-4830-BA96-9A8FDE996773}"/>
              </a:ext>
            </a:extLst>
          </p:cNvPr>
          <p:cNvSpPr>
            <a:spLocks noGrp="1"/>
          </p:cNvSpPr>
          <p:nvPr>
            <p:ph idx="1"/>
          </p:nvPr>
        </p:nvSpPr>
        <p:spPr>
          <a:xfrm>
            <a:off x="457200" y="2915662"/>
            <a:ext cx="6302829" cy="4543548"/>
          </a:xfrm>
        </p:spPr>
        <p:txBody>
          <a:bodyPr/>
          <a:lstStyle/>
          <a:p>
            <a:r>
              <a:rPr lang="en-US" sz="2200" dirty="0"/>
              <a:t>Tell me about yourself</a:t>
            </a:r>
          </a:p>
          <a:p>
            <a:r>
              <a:rPr lang="en-US" sz="2200" dirty="0"/>
              <a:t>What made you want to become a (</a:t>
            </a:r>
            <a:r>
              <a:rPr lang="en-US" sz="2200" dirty="0" err="1"/>
              <a:t>xyz</a:t>
            </a:r>
            <a:r>
              <a:rPr lang="en-US" sz="2200" dirty="0"/>
              <a:t>)? </a:t>
            </a:r>
          </a:p>
          <a:p>
            <a:r>
              <a:rPr lang="en-US" sz="2200" dirty="0"/>
              <a:t>Why are you interested in working for our company? </a:t>
            </a:r>
          </a:p>
          <a:p>
            <a:r>
              <a:rPr lang="en-US" sz="2200" dirty="0"/>
              <a:t>What are you looking for in your ideal job? </a:t>
            </a:r>
          </a:p>
          <a:p>
            <a:r>
              <a:rPr lang="en-US" sz="2200" dirty="0"/>
              <a:t>What kind of people do you like to work with? </a:t>
            </a:r>
          </a:p>
          <a:p>
            <a:r>
              <a:rPr lang="en-US" sz="2200" dirty="0"/>
              <a:t>Where do you hope to be professionally in 5 years? </a:t>
            </a:r>
          </a:p>
          <a:p>
            <a:r>
              <a:rPr lang="en-US" sz="2200" dirty="0"/>
              <a:t>How would your current co-workers describe you? </a:t>
            </a:r>
          </a:p>
          <a:p>
            <a:endParaRPr lang="en-US" dirty="0"/>
          </a:p>
        </p:txBody>
      </p:sp>
      <p:sp>
        <p:nvSpPr>
          <p:cNvPr id="5" name="Oval 4">
            <a:extLst>
              <a:ext uri="{FF2B5EF4-FFF2-40B4-BE49-F238E27FC236}">
                <a16:creationId xmlns:a16="http://schemas.microsoft.com/office/drawing/2014/main" id="{16E31879-64DE-4939-86EB-9E1C6DA173B1}"/>
              </a:ext>
            </a:extLst>
          </p:cNvPr>
          <p:cNvSpPr/>
          <p:nvPr/>
        </p:nvSpPr>
        <p:spPr>
          <a:xfrm>
            <a:off x="6518268" y="3006805"/>
            <a:ext cx="2168532" cy="2022395"/>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This is all about values, personality, &amp; goals</a:t>
            </a:r>
          </a:p>
        </p:txBody>
      </p:sp>
      <p:sp>
        <p:nvSpPr>
          <p:cNvPr id="6" name="TextBox 5">
            <a:extLst>
              <a:ext uri="{FF2B5EF4-FFF2-40B4-BE49-F238E27FC236}">
                <a16:creationId xmlns:a16="http://schemas.microsoft.com/office/drawing/2014/main" id="{1DADC6EF-C971-4F95-B74D-94DFA9457F89}"/>
              </a:ext>
            </a:extLst>
          </p:cNvPr>
          <p:cNvSpPr txBox="1"/>
          <p:nvPr/>
        </p:nvSpPr>
        <p:spPr>
          <a:xfrm>
            <a:off x="457200" y="1698171"/>
            <a:ext cx="7919357" cy="1107996"/>
          </a:xfrm>
          <a:prstGeom prst="rect">
            <a:avLst/>
          </a:prstGeom>
          <a:noFill/>
        </p:spPr>
        <p:txBody>
          <a:bodyPr wrap="square" rtlCol="0">
            <a:spAutoFit/>
          </a:bodyPr>
          <a:lstStyle/>
          <a:p>
            <a:r>
              <a:rPr lang="en-US" sz="2200" b="1" dirty="0"/>
              <a:t>Key strategies: </a:t>
            </a:r>
            <a:r>
              <a:rPr lang="en-US" sz="2200" dirty="0"/>
              <a:t>Keep it positive, optimistic, forward-looking; bring it back around to what you have to offer and how you will fit into the culture of the organization </a:t>
            </a:r>
          </a:p>
        </p:txBody>
      </p:sp>
    </p:spTree>
    <p:extLst>
      <p:ext uri="{BB962C8B-B14F-4D97-AF65-F5344CB8AC3E}">
        <p14:creationId xmlns:p14="http://schemas.microsoft.com/office/powerpoint/2010/main" val="27520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05C5489-6CA7-9A4F-BE00-F275F039F6CA}"/>
              </a:ext>
            </a:extLst>
          </p:cNvPr>
          <p:cNvSpPr>
            <a:spLocks noGrp="1"/>
          </p:cNvSpPr>
          <p:nvPr>
            <p:ph type="title"/>
          </p:nvPr>
        </p:nvSpPr>
        <p:spPr/>
        <p:txBody>
          <a:bodyPr/>
          <a:lstStyle/>
          <a:p>
            <a:r>
              <a:rPr lang="en-US" dirty="0"/>
              <a:t>An Interview is an Audition</a:t>
            </a:r>
          </a:p>
        </p:txBody>
      </p:sp>
      <p:pic>
        <p:nvPicPr>
          <p:cNvPr id="1026" name="Picture 2" descr="An interviewer and interviewee sitting in chairs, smiling and shaking hands. ">
            <a:extLst>
              <a:ext uri="{FF2B5EF4-FFF2-40B4-BE49-F238E27FC236}">
                <a16:creationId xmlns:a16="http://schemas.microsoft.com/office/drawing/2014/main" id="{43119CC2-4232-49C4-BB39-4754978EFCDE}"/>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82" t="1861"/>
          <a:stretch/>
        </p:blipFill>
        <p:spPr bwMode="auto">
          <a:xfrm>
            <a:off x="0" y="0"/>
            <a:ext cx="9144000" cy="6431583"/>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399F916D-8C18-4DDB-B484-271238DD9311}"/>
              </a:ext>
            </a:extLst>
          </p:cNvPr>
          <p:cNvSpPr/>
          <p:nvPr/>
        </p:nvSpPr>
        <p:spPr>
          <a:xfrm>
            <a:off x="163285" y="2530930"/>
            <a:ext cx="3739244" cy="3690256"/>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An interview is an audition</a:t>
            </a:r>
          </a:p>
          <a:p>
            <a:pPr marL="342900" indent="-342900">
              <a:buFont typeface="Arial" panose="020B0604020202020204" pitchFamily="34" charset="0"/>
              <a:buChar char="•"/>
            </a:pPr>
            <a:r>
              <a:rPr lang="en-US" sz="2400" dirty="0"/>
              <a:t>Can I trust you? </a:t>
            </a:r>
          </a:p>
          <a:p>
            <a:pPr marL="342900" indent="-342900">
              <a:buFont typeface="Arial" panose="020B0604020202020204" pitchFamily="34" charset="0"/>
              <a:buChar char="•"/>
            </a:pPr>
            <a:r>
              <a:rPr lang="en-US" sz="2400" dirty="0"/>
              <a:t>How will you act on the job? </a:t>
            </a:r>
          </a:p>
          <a:p>
            <a:pPr marL="342900" indent="-342900">
              <a:buFont typeface="Arial" panose="020B0604020202020204" pitchFamily="34" charset="0"/>
              <a:buChar char="•"/>
            </a:pPr>
            <a:r>
              <a:rPr lang="en-US" sz="2400" dirty="0"/>
              <a:t>What will it feel like to have you around? </a:t>
            </a:r>
          </a:p>
        </p:txBody>
      </p:sp>
    </p:spTree>
    <p:extLst>
      <p:ext uri="{BB962C8B-B14F-4D97-AF65-F5344CB8AC3E}">
        <p14:creationId xmlns:p14="http://schemas.microsoft.com/office/powerpoint/2010/main" val="1216745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6ECE-AC7C-4A36-861A-8267EA92C847}"/>
              </a:ext>
            </a:extLst>
          </p:cNvPr>
          <p:cNvSpPr>
            <a:spLocks noGrp="1"/>
          </p:cNvSpPr>
          <p:nvPr>
            <p:ph type="title"/>
          </p:nvPr>
        </p:nvSpPr>
        <p:spPr/>
        <p:txBody>
          <a:bodyPr/>
          <a:lstStyle/>
          <a:p>
            <a:r>
              <a:rPr lang="en-US" dirty="0"/>
              <a:t>“Tell Us About Yourself”</a:t>
            </a:r>
            <a:br>
              <a:rPr lang="en-US" dirty="0"/>
            </a:br>
            <a:r>
              <a:rPr lang="en-US" i="1" dirty="0"/>
              <a:t>Formula for Success</a:t>
            </a:r>
          </a:p>
        </p:txBody>
      </p:sp>
      <p:sp>
        <p:nvSpPr>
          <p:cNvPr id="5" name="Oval 4">
            <a:extLst>
              <a:ext uri="{FF2B5EF4-FFF2-40B4-BE49-F238E27FC236}">
                <a16:creationId xmlns:a16="http://schemas.microsoft.com/office/drawing/2014/main" id="{FFB1DA49-F7C5-4751-AD62-C1DDD6C3402F}"/>
              </a:ext>
            </a:extLst>
          </p:cNvPr>
          <p:cNvSpPr/>
          <p:nvPr/>
        </p:nvSpPr>
        <p:spPr>
          <a:xfrm>
            <a:off x="351504" y="1949604"/>
            <a:ext cx="831851" cy="7905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1" name="Content Placeholder 2">
            <a:extLst>
              <a:ext uri="{FF2B5EF4-FFF2-40B4-BE49-F238E27FC236}">
                <a16:creationId xmlns:a16="http://schemas.microsoft.com/office/drawing/2014/main" id="{2B7F024A-75D6-6740-9919-D13EF8E593F9}"/>
              </a:ext>
            </a:extLst>
          </p:cNvPr>
          <p:cNvSpPr txBox="1">
            <a:spLocks/>
          </p:cNvSpPr>
          <p:nvPr/>
        </p:nvSpPr>
        <p:spPr>
          <a:xfrm>
            <a:off x="1326745" y="2208328"/>
            <a:ext cx="7498399" cy="531794"/>
          </a:xfrm>
          <a:prstGeom prst="rect">
            <a:avLst/>
          </a:prstGeom>
          <a:ln>
            <a:noFill/>
          </a:ln>
        </p:spPr>
        <p:txBody>
          <a:bodyPr/>
          <a:lstStyle>
            <a:lvl1pPr marL="228600" indent="-228600" algn="l" defTabSz="457200" rtl="0" eaLnBrk="0" fontAlgn="base" hangingPunct="0">
              <a:spcBef>
                <a:spcPct val="20000"/>
              </a:spcBef>
              <a:spcAft>
                <a:spcPct val="0"/>
              </a:spcAft>
              <a:buClr>
                <a:schemeClr val="accent1"/>
              </a:buClr>
              <a:buSzPct val="110000"/>
              <a:buFont typeface="Arial" pitchFamily="34" charset="0"/>
              <a:buChar char="•"/>
              <a:defRPr sz="2400" kern="1200">
                <a:solidFill>
                  <a:schemeClr val="tx1"/>
                </a:solidFill>
                <a:latin typeface="+mn-lt"/>
                <a:ea typeface="ＭＳ Ｐゴシック" pitchFamily="-107" charset="-128"/>
                <a:cs typeface="ＭＳ Ｐゴシック" pitchFamily="-107" charset="-128"/>
              </a:defRPr>
            </a:lvl1pPr>
            <a:lvl2pPr marL="457200" indent="-228600" algn="l" defTabSz="457200" rtl="0" eaLnBrk="0" fontAlgn="base" hangingPunct="0">
              <a:spcBef>
                <a:spcPct val="20000"/>
              </a:spcBef>
              <a:spcAft>
                <a:spcPct val="0"/>
              </a:spcAft>
              <a:buClr>
                <a:schemeClr val="accent1"/>
              </a:buClr>
              <a:buFont typeface="Arial" pitchFamily="34" charset="0"/>
              <a:buChar char="•"/>
              <a:defRPr sz="2400" kern="1200">
                <a:solidFill>
                  <a:srgbClr val="767878"/>
                </a:solidFill>
                <a:latin typeface="+mn-lt"/>
                <a:ea typeface="ＭＳ Ｐゴシック" pitchFamily="-107" charset="-128"/>
                <a:cs typeface="ＭＳ Ｐゴシック" charset="0"/>
              </a:defRPr>
            </a:lvl2pPr>
            <a:lvl3pPr marL="685800" indent="-228600" algn="l" defTabSz="457200" rtl="0" eaLnBrk="0" fontAlgn="base" hangingPunct="0">
              <a:spcBef>
                <a:spcPct val="20000"/>
              </a:spcBef>
              <a:spcAft>
                <a:spcPct val="0"/>
              </a:spcAft>
              <a:buClr>
                <a:schemeClr val="accent1"/>
              </a:buClr>
              <a:buSzPct val="110000"/>
              <a:buFont typeface="Arial" pitchFamily="34" charset="0"/>
              <a:buChar char="•"/>
              <a:defRPr sz="2200" kern="1200">
                <a:solidFill>
                  <a:schemeClr val="tx1">
                    <a:lumMod val="50000"/>
                    <a:lumOff val="50000"/>
                  </a:schemeClr>
                </a:solidFill>
                <a:latin typeface="+mn-lt"/>
                <a:ea typeface="ＭＳ Ｐゴシック" pitchFamily="-107" charset="-128"/>
                <a:cs typeface="ＭＳ Ｐゴシック" charset="0"/>
              </a:defRPr>
            </a:lvl3pPr>
            <a:lvl4pPr marL="511175" indent="860425" algn="l" defTabSz="457200" rtl="0" eaLnBrk="0" fontAlgn="base" hangingPunct="0">
              <a:spcBef>
                <a:spcPct val="20000"/>
              </a:spcBef>
              <a:spcAft>
                <a:spcPct val="0"/>
              </a:spcAft>
              <a:buClr>
                <a:srgbClr val="CC3333"/>
              </a:buClr>
              <a:buFont typeface="Arial" charset="0"/>
              <a:defRPr sz="2000" kern="1200">
                <a:solidFill>
                  <a:srgbClr val="767878"/>
                </a:solidFill>
                <a:latin typeface="+mn-lt"/>
                <a:ea typeface="ＭＳ Ｐゴシック" pitchFamily="-107" charset="-128"/>
                <a:cs typeface="ＭＳ Ｐゴシック" charset="0"/>
              </a:defRPr>
            </a:lvl4pPr>
            <a:lvl5pPr marL="747713" indent="-225425" algn="l" defTabSz="457200" rtl="0" eaLnBrk="0" fontAlgn="base" hangingPunct="0">
              <a:spcBef>
                <a:spcPct val="20000"/>
              </a:spcBef>
              <a:spcAft>
                <a:spcPct val="0"/>
              </a:spcAft>
              <a:buClr>
                <a:srgbClr val="00895F"/>
              </a:buClr>
              <a:buFont typeface="Lucida Grande CE" charset="0"/>
              <a:buChar char="&gt;"/>
              <a:defRPr sz="2000" kern="1200">
                <a:solidFill>
                  <a:schemeClr val="tx1"/>
                </a:solidFill>
                <a:latin typeface="+mn-lt"/>
                <a:ea typeface="ＭＳ Ｐゴシック" pitchFamily="-107"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2200" dirty="0"/>
              <a:t>State who you are, professionally speaking, in one sentence. </a:t>
            </a:r>
          </a:p>
          <a:p>
            <a:pPr marL="0" indent="0" algn="ctr">
              <a:buFont typeface="Arial" pitchFamily="34" charset="0"/>
              <a:buNone/>
            </a:pPr>
            <a:endParaRPr lang="en-US" i="1" dirty="0"/>
          </a:p>
        </p:txBody>
      </p:sp>
      <p:sp>
        <p:nvSpPr>
          <p:cNvPr id="8" name="Oval 7">
            <a:extLst>
              <a:ext uri="{FF2B5EF4-FFF2-40B4-BE49-F238E27FC236}">
                <a16:creationId xmlns:a16="http://schemas.microsoft.com/office/drawing/2014/main" id="{44F50A2B-394C-461A-8C65-41A9161CB2E0}"/>
              </a:ext>
            </a:extLst>
          </p:cNvPr>
          <p:cNvSpPr/>
          <p:nvPr/>
        </p:nvSpPr>
        <p:spPr>
          <a:xfrm>
            <a:off x="318854" y="3329074"/>
            <a:ext cx="831851" cy="7905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3" name="Content Placeholder 2">
            <a:extLst>
              <a:ext uri="{FF2B5EF4-FFF2-40B4-BE49-F238E27FC236}">
                <a16:creationId xmlns:a16="http://schemas.microsoft.com/office/drawing/2014/main" id="{BD18F633-2C94-454C-8176-C93EB666A72E}"/>
              </a:ext>
            </a:extLst>
          </p:cNvPr>
          <p:cNvSpPr>
            <a:spLocks noGrp="1"/>
          </p:cNvSpPr>
          <p:nvPr>
            <p:ph idx="1"/>
          </p:nvPr>
        </p:nvSpPr>
        <p:spPr>
          <a:xfrm>
            <a:off x="1326745" y="3332657"/>
            <a:ext cx="7498399" cy="790518"/>
          </a:xfrm>
          <a:ln>
            <a:noFill/>
          </a:ln>
        </p:spPr>
        <p:txBody>
          <a:bodyPr/>
          <a:lstStyle/>
          <a:p>
            <a:pPr marL="0" indent="0">
              <a:buNone/>
            </a:pPr>
            <a:r>
              <a:rPr lang="en-US" sz="2200" dirty="0"/>
              <a:t>Talk about the </a:t>
            </a:r>
            <a:r>
              <a:rPr lang="en-US" sz="2200" b="1" dirty="0"/>
              <a:t>strengths</a:t>
            </a:r>
            <a:r>
              <a:rPr lang="en-US" sz="2200" dirty="0"/>
              <a:t>, </a:t>
            </a:r>
            <a:r>
              <a:rPr lang="en-US" sz="2200" b="1" dirty="0"/>
              <a:t>experiences</a:t>
            </a:r>
            <a:r>
              <a:rPr lang="en-US" sz="2200" dirty="0"/>
              <a:t> &amp; </a:t>
            </a:r>
            <a:r>
              <a:rPr lang="en-US" sz="2200" b="1" dirty="0"/>
              <a:t>qualifications</a:t>
            </a:r>
            <a:r>
              <a:rPr lang="en-US" sz="2200" dirty="0"/>
              <a:t> you have that make you a qualified for the position (Keep it relevant!</a:t>
            </a:r>
          </a:p>
          <a:p>
            <a:pPr marL="0" indent="0" algn="ctr">
              <a:buNone/>
            </a:pPr>
            <a:endParaRPr lang="en-US" i="1" dirty="0"/>
          </a:p>
        </p:txBody>
      </p:sp>
      <p:sp>
        <p:nvSpPr>
          <p:cNvPr id="9" name="Oval 8">
            <a:extLst>
              <a:ext uri="{FF2B5EF4-FFF2-40B4-BE49-F238E27FC236}">
                <a16:creationId xmlns:a16="http://schemas.microsoft.com/office/drawing/2014/main" id="{FE9423C7-A81D-4CC1-A2F1-45C1E743DA8D}"/>
              </a:ext>
            </a:extLst>
          </p:cNvPr>
          <p:cNvSpPr/>
          <p:nvPr/>
        </p:nvSpPr>
        <p:spPr>
          <a:xfrm>
            <a:off x="318853" y="4708544"/>
            <a:ext cx="831851" cy="7905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2" name="Content Placeholder 2">
            <a:extLst>
              <a:ext uri="{FF2B5EF4-FFF2-40B4-BE49-F238E27FC236}">
                <a16:creationId xmlns:a16="http://schemas.microsoft.com/office/drawing/2014/main" id="{1DFE30E1-8B74-1240-99E8-42DC2A4E0DD5}"/>
              </a:ext>
            </a:extLst>
          </p:cNvPr>
          <p:cNvSpPr txBox="1">
            <a:spLocks/>
          </p:cNvSpPr>
          <p:nvPr/>
        </p:nvSpPr>
        <p:spPr>
          <a:xfrm>
            <a:off x="1183356" y="4856972"/>
            <a:ext cx="5405014" cy="531794"/>
          </a:xfrm>
          <a:prstGeom prst="rect">
            <a:avLst/>
          </a:prstGeom>
          <a:ln>
            <a:noFill/>
          </a:ln>
        </p:spPr>
        <p:txBody>
          <a:bodyPr/>
          <a:lstStyle>
            <a:lvl1pPr marL="228600" indent="-228600" algn="l" defTabSz="457200" rtl="0" eaLnBrk="0" fontAlgn="base" hangingPunct="0">
              <a:spcBef>
                <a:spcPct val="20000"/>
              </a:spcBef>
              <a:spcAft>
                <a:spcPct val="0"/>
              </a:spcAft>
              <a:buClr>
                <a:schemeClr val="accent1"/>
              </a:buClr>
              <a:buSzPct val="110000"/>
              <a:buFont typeface="Arial" pitchFamily="34" charset="0"/>
              <a:buChar char="•"/>
              <a:defRPr sz="2400" kern="1200">
                <a:solidFill>
                  <a:schemeClr val="tx1"/>
                </a:solidFill>
                <a:latin typeface="+mn-lt"/>
                <a:ea typeface="ＭＳ Ｐゴシック" pitchFamily="-107" charset="-128"/>
                <a:cs typeface="ＭＳ Ｐゴシック" pitchFamily="-107" charset="-128"/>
              </a:defRPr>
            </a:lvl1pPr>
            <a:lvl2pPr marL="457200" indent="-228600" algn="l" defTabSz="457200" rtl="0" eaLnBrk="0" fontAlgn="base" hangingPunct="0">
              <a:spcBef>
                <a:spcPct val="20000"/>
              </a:spcBef>
              <a:spcAft>
                <a:spcPct val="0"/>
              </a:spcAft>
              <a:buClr>
                <a:schemeClr val="accent1"/>
              </a:buClr>
              <a:buFont typeface="Arial" pitchFamily="34" charset="0"/>
              <a:buChar char="•"/>
              <a:defRPr sz="2400" kern="1200">
                <a:solidFill>
                  <a:srgbClr val="767878"/>
                </a:solidFill>
                <a:latin typeface="+mn-lt"/>
                <a:ea typeface="ＭＳ Ｐゴシック" pitchFamily="-107" charset="-128"/>
                <a:cs typeface="ＭＳ Ｐゴシック" charset="0"/>
              </a:defRPr>
            </a:lvl2pPr>
            <a:lvl3pPr marL="685800" indent="-228600" algn="l" defTabSz="457200" rtl="0" eaLnBrk="0" fontAlgn="base" hangingPunct="0">
              <a:spcBef>
                <a:spcPct val="20000"/>
              </a:spcBef>
              <a:spcAft>
                <a:spcPct val="0"/>
              </a:spcAft>
              <a:buClr>
                <a:schemeClr val="accent1"/>
              </a:buClr>
              <a:buSzPct val="110000"/>
              <a:buFont typeface="Arial" pitchFamily="34" charset="0"/>
              <a:buChar char="•"/>
              <a:defRPr sz="2200" kern="1200">
                <a:solidFill>
                  <a:schemeClr val="tx1">
                    <a:lumMod val="50000"/>
                    <a:lumOff val="50000"/>
                  </a:schemeClr>
                </a:solidFill>
                <a:latin typeface="+mn-lt"/>
                <a:ea typeface="ＭＳ Ｐゴシック" pitchFamily="-107" charset="-128"/>
                <a:cs typeface="ＭＳ Ｐゴシック" charset="0"/>
              </a:defRPr>
            </a:lvl3pPr>
            <a:lvl4pPr marL="511175" indent="860425" algn="l" defTabSz="457200" rtl="0" eaLnBrk="0" fontAlgn="base" hangingPunct="0">
              <a:spcBef>
                <a:spcPct val="20000"/>
              </a:spcBef>
              <a:spcAft>
                <a:spcPct val="0"/>
              </a:spcAft>
              <a:buClr>
                <a:srgbClr val="CC3333"/>
              </a:buClr>
              <a:buFont typeface="Arial" charset="0"/>
              <a:defRPr sz="2000" kern="1200">
                <a:solidFill>
                  <a:srgbClr val="767878"/>
                </a:solidFill>
                <a:latin typeface="+mn-lt"/>
                <a:ea typeface="ＭＳ Ｐゴシック" pitchFamily="-107" charset="-128"/>
                <a:cs typeface="ＭＳ Ｐゴシック" charset="0"/>
              </a:defRPr>
            </a:lvl4pPr>
            <a:lvl5pPr marL="747713" indent="-225425" algn="l" defTabSz="457200" rtl="0" eaLnBrk="0" fontAlgn="base" hangingPunct="0">
              <a:spcBef>
                <a:spcPct val="20000"/>
              </a:spcBef>
              <a:spcAft>
                <a:spcPct val="0"/>
              </a:spcAft>
              <a:buClr>
                <a:srgbClr val="00895F"/>
              </a:buClr>
              <a:buFont typeface="Lucida Grande CE" charset="0"/>
              <a:buChar char="&gt;"/>
              <a:defRPr sz="2000" kern="1200">
                <a:solidFill>
                  <a:schemeClr val="tx1"/>
                </a:solidFill>
                <a:latin typeface="+mn-lt"/>
                <a:ea typeface="ＭＳ Ｐゴシック" pitchFamily="-107"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2200" dirty="0"/>
              <a:t>Sum up by explaining why you want this job. </a:t>
            </a:r>
          </a:p>
          <a:p>
            <a:pPr marL="0" indent="0" algn="ctr">
              <a:buFont typeface="Arial" pitchFamily="34" charset="0"/>
              <a:buNone/>
            </a:pPr>
            <a:endParaRPr lang="en-US" i="1" dirty="0"/>
          </a:p>
        </p:txBody>
      </p:sp>
      <p:sp>
        <p:nvSpPr>
          <p:cNvPr id="10" name="Oval 9">
            <a:extLst>
              <a:ext uri="{FF2B5EF4-FFF2-40B4-BE49-F238E27FC236}">
                <a16:creationId xmlns:a16="http://schemas.microsoft.com/office/drawing/2014/main" id="{87E4F8E1-9346-49FE-A8A9-60940F209912}"/>
              </a:ext>
            </a:extLst>
          </p:cNvPr>
          <p:cNvSpPr/>
          <p:nvPr/>
        </p:nvSpPr>
        <p:spPr>
          <a:xfrm>
            <a:off x="6997700" y="4549181"/>
            <a:ext cx="1827444" cy="1672005"/>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 ALL this in about 2 minutes</a:t>
            </a:r>
          </a:p>
        </p:txBody>
      </p:sp>
    </p:spTree>
    <p:extLst>
      <p:ext uri="{BB962C8B-B14F-4D97-AF65-F5344CB8AC3E}">
        <p14:creationId xmlns:p14="http://schemas.microsoft.com/office/powerpoint/2010/main" val="148070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9499-2D83-4251-B251-27469F413753}"/>
              </a:ext>
            </a:extLst>
          </p:cNvPr>
          <p:cNvSpPr>
            <a:spLocks noGrp="1"/>
          </p:cNvSpPr>
          <p:nvPr>
            <p:ph type="title"/>
          </p:nvPr>
        </p:nvSpPr>
        <p:spPr/>
        <p:txBody>
          <a:bodyPr/>
          <a:lstStyle/>
          <a:p>
            <a:r>
              <a:rPr lang="en-US" dirty="0"/>
              <a:t>“What Do You Know?”</a:t>
            </a:r>
          </a:p>
        </p:txBody>
      </p:sp>
      <p:sp>
        <p:nvSpPr>
          <p:cNvPr id="3" name="Content Placeholder 2">
            <a:extLst>
              <a:ext uri="{FF2B5EF4-FFF2-40B4-BE49-F238E27FC236}">
                <a16:creationId xmlns:a16="http://schemas.microsoft.com/office/drawing/2014/main" id="{8FEA6D23-5F8D-4B39-AFA7-26CF8B5F1420}"/>
              </a:ext>
            </a:extLst>
          </p:cNvPr>
          <p:cNvSpPr>
            <a:spLocks noGrp="1"/>
          </p:cNvSpPr>
          <p:nvPr>
            <p:ph idx="1"/>
          </p:nvPr>
        </p:nvSpPr>
        <p:spPr>
          <a:xfrm>
            <a:off x="233653" y="1650060"/>
            <a:ext cx="7315200" cy="4543548"/>
          </a:xfrm>
        </p:spPr>
        <p:txBody>
          <a:bodyPr/>
          <a:lstStyle/>
          <a:p>
            <a:pPr marL="0" indent="0">
              <a:buNone/>
            </a:pPr>
            <a:r>
              <a:rPr lang="en-US" sz="2200" b="1" dirty="0"/>
              <a:t>Key strategies: </a:t>
            </a:r>
            <a:r>
              <a:rPr lang="en-US" sz="2200" dirty="0"/>
              <a:t>Focus on knowledge specific to the role; show that you are a lifelong learner/eager to learn! </a:t>
            </a:r>
          </a:p>
          <a:p>
            <a:pPr marL="0" indent="0">
              <a:buNone/>
            </a:pPr>
            <a:endParaRPr lang="en-US" sz="2200" dirty="0"/>
          </a:p>
          <a:p>
            <a:pPr marL="0" indent="0">
              <a:buNone/>
            </a:pPr>
            <a:endParaRPr lang="en-US" sz="2200" dirty="0"/>
          </a:p>
          <a:p>
            <a:r>
              <a:rPr lang="en-US" sz="2200" dirty="0"/>
              <a:t>What do you know about our company?</a:t>
            </a:r>
          </a:p>
          <a:p>
            <a:r>
              <a:rPr lang="en-US" sz="2200" dirty="0"/>
              <a:t>What do you know about (x software/the clientele they serve/their industry)? </a:t>
            </a:r>
          </a:p>
          <a:p>
            <a:r>
              <a:rPr lang="en-US" sz="2200" dirty="0"/>
              <a:t>How do you keep informed professionally?</a:t>
            </a:r>
          </a:p>
          <a:p>
            <a:r>
              <a:rPr lang="en-US" sz="2200" dirty="0"/>
              <a:t>What are your learning style(s)? </a:t>
            </a:r>
          </a:p>
          <a:p>
            <a:r>
              <a:rPr lang="en-US" sz="2200" dirty="0"/>
              <a:t>What do you know about the position for which you are applying? </a:t>
            </a:r>
          </a:p>
          <a:p>
            <a:pPr marL="0" indent="0">
              <a:buNone/>
            </a:pPr>
            <a:endParaRPr lang="en-US" dirty="0"/>
          </a:p>
        </p:txBody>
      </p:sp>
      <p:sp>
        <p:nvSpPr>
          <p:cNvPr id="5" name="Oval 4">
            <a:extLst>
              <a:ext uri="{FF2B5EF4-FFF2-40B4-BE49-F238E27FC236}">
                <a16:creationId xmlns:a16="http://schemas.microsoft.com/office/drawing/2014/main" id="{DC1CFA2F-591E-4532-9A10-0DF156B27EEE}"/>
              </a:ext>
            </a:extLst>
          </p:cNvPr>
          <p:cNvSpPr/>
          <p:nvPr/>
        </p:nvSpPr>
        <p:spPr>
          <a:xfrm>
            <a:off x="6717323" y="1970734"/>
            <a:ext cx="2193024" cy="2109191"/>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It is not just about what you know…but your desire to learn!</a:t>
            </a:r>
          </a:p>
        </p:txBody>
      </p:sp>
    </p:spTree>
    <p:extLst>
      <p:ext uri="{BB962C8B-B14F-4D97-AF65-F5344CB8AC3E}">
        <p14:creationId xmlns:p14="http://schemas.microsoft.com/office/powerpoint/2010/main" val="2046362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9006-1D32-4636-9AB7-4414F830B34F}"/>
              </a:ext>
            </a:extLst>
          </p:cNvPr>
          <p:cNvSpPr>
            <a:spLocks noGrp="1"/>
          </p:cNvSpPr>
          <p:nvPr>
            <p:ph type="title"/>
          </p:nvPr>
        </p:nvSpPr>
        <p:spPr/>
        <p:txBody>
          <a:bodyPr/>
          <a:lstStyle/>
          <a:p>
            <a:r>
              <a:rPr lang="en-US" dirty="0"/>
              <a:t>“What Can You Do?”</a:t>
            </a:r>
          </a:p>
        </p:txBody>
      </p:sp>
      <p:sp>
        <p:nvSpPr>
          <p:cNvPr id="3" name="Content Placeholder 2">
            <a:extLst>
              <a:ext uri="{FF2B5EF4-FFF2-40B4-BE49-F238E27FC236}">
                <a16:creationId xmlns:a16="http://schemas.microsoft.com/office/drawing/2014/main" id="{4DDFD732-48E2-433F-962F-48446F0D8F39}"/>
              </a:ext>
            </a:extLst>
          </p:cNvPr>
          <p:cNvSpPr>
            <a:spLocks noGrp="1"/>
          </p:cNvSpPr>
          <p:nvPr>
            <p:ph idx="1"/>
          </p:nvPr>
        </p:nvSpPr>
        <p:spPr>
          <a:xfrm>
            <a:off x="457200" y="1459521"/>
            <a:ext cx="6540500" cy="4958863"/>
          </a:xfrm>
        </p:spPr>
        <p:txBody>
          <a:bodyPr lIns="91440" tIns="45720" rIns="91440" bIns="45720" anchor="t"/>
          <a:lstStyle/>
          <a:p>
            <a:pPr marL="0" indent="0" algn="ctr">
              <a:buNone/>
            </a:pPr>
            <a:r>
              <a:rPr lang="en-US" sz="2200" i="1" dirty="0"/>
              <a:t>These are </a:t>
            </a:r>
            <a:r>
              <a:rPr lang="en-US" sz="2200" b="1" i="1" dirty="0"/>
              <a:t>behavioral </a:t>
            </a:r>
            <a:r>
              <a:rPr lang="en-US" sz="2200" i="1" dirty="0"/>
              <a:t>interview questions, </a:t>
            </a:r>
            <a:br>
              <a:rPr lang="en-US" sz="2200" i="1" dirty="0"/>
            </a:br>
            <a:r>
              <a:rPr lang="en-US" sz="2200" i="1" dirty="0"/>
              <a:t>and are some of the most important questions in the interview </a:t>
            </a:r>
          </a:p>
          <a:p>
            <a:pPr marL="0" indent="0" algn="ctr">
              <a:buNone/>
            </a:pPr>
            <a:endParaRPr lang="en-US" sz="2200" i="1" dirty="0"/>
          </a:p>
          <a:p>
            <a:pPr marL="0" indent="0">
              <a:buNone/>
            </a:pPr>
            <a:r>
              <a:rPr lang="en-US" sz="2200" b="1" dirty="0"/>
              <a:t>Key strategies: </a:t>
            </a:r>
          </a:p>
          <a:p>
            <a:r>
              <a:rPr lang="en-US" sz="2200" dirty="0">
                <a:ea typeface="ＭＳ Ｐゴシック"/>
              </a:rPr>
              <a:t>Use the STAR method to prove what you </a:t>
            </a:r>
            <a:r>
              <a:rPr lang="en-US" sz="2200" i="1" u="sng" dirty="0">
                <a:ea typeface="ＭＳ Ｐゴシック"/>
              </a:rPr>
              <a:t>can</a:t>
            </a:r>
            <a:r>
              <a:rPr lang="en-US" sz="2200" dirty="0">
                <a:ea typeface="ＭＳ Ｐゴシック"/>
              </a:rPr>
              <a:t> do by telling about what you </a:t>
            </a:r>
            <a:r>
              <a:rPr lang="en-US" sz="2200" i="1" u="sng" dirty="0">
                <a:ea typeface="ＭＳ Ｐゴシック"/>
              </a:rPr>
              <a:t>have done</a:t>
            </a:r>
            <a:r>
              <a:rPr lang="en-US" sz="2200" dirty="0">
                <a:ea typeface="ＭＳ Ｐゴシック"/>
              </a:rPr>
              <a:t> </a:t>
            </a:r>
            <a:endParaRPr lang="en-US" sz="2200" dirty="0"/>
          </a:p>
          <a:p>
            <a:r>
              <a:rPr lang="en-US" sz="2200" dirty="0">
                <a:ea typeface="ＭＳ Ｐゴシック"/>
              </a:rPr>
              <a:t>Prepare with </a:t>
            </a:r>
            <a:r>
              <a:rPr lang="en-US" sz="2200" b="1" dirty="0">
                <a:ea typeface="ＭＳ Ｐゴシック"/>
              </a:rPr>
              <a:t>STAR</a:t>
            </a:r>
            <a:r>
              <a:rPr lang="en-US" sz="2200" dirty="0">
                <a:ea typeface="ＭＳ Ｐゴシック"/>
              </a:rPr>
              <a:t> stories ahead of time – focus on tasks in the job description</a:t>
            </a:r>
            <a:endParaRPr lang="en-US" sz="2200" dirty="0"/>
          </a:p>
          <a:p>
            <a:r>
              <a:rPr lang="en-US" sz="2200" dirty="0">
                <a:ea typeface="ＭＳ Ｐゴシック"/>
              </a:rPr>
              <a:t>Questions about challenges are hints </a:t>
            </a:r>
            <a:r>
              <a:rPr lang="en-US" sz="2200" dirty="0">
                <a:solidFill>
                  <a:schemeClr val="tx1"/>
                </a:solidFill>
                <a:ea typeface="ＭＳ Ｐゴシック"/>
              </a:rPr>
              <a:t>about the kind of work environment you will face, so show confidence in being able to handle them</a:t>
            </a:r>
          </a:p>
          <a:p>
            <a:r>
              <a:rPr lang="en-US" sz="2200" dirty="0"/>
              <a:t>Show enthusiasm and passion for the work/mission </a:t>
            </a:r>
          </a:p>
          <a:p>
            <a:pPr marL="0" indent="0">
              <a:buNone/>
            </a:pPr>
            <a:endParaRPr lang="en-US" dirty="0"/>
          </a:p>
        </p:txBody>
      </p:sp>
      <p:sp>
        <p:nvSpPr>
          <p:cNvPr id="5" name="Oval 4">
            <a:extLst>
              <a:ext uri="{FF2B5EF4-FFF2-40B4-BE49-F238E27FC236}">
                <a16:creationId xmlns:a16="http://schemas.microsoft.com/office/drawing/2014/main" id="{2C91B621-494A-4AEC-924D-826D016D298A}"/>
              </a:ext>
            </a:extLst>
          </p:cNvPr>
          <p:cNvSpPr/>
          <p:nvPr/>
        </p:nvSpPr>
        <p:spPr>
          <a:xfrm>
            <a:off x="6839439" y="1861275"/>
            <a:ext cx="1975339" cy="1958875"/>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Skills, decision-making process, &amp; performance     </a:t>
            </a:r>
          </a:p>
        </p:txBody>
      </p:sp>
    </p:spTree>
    <p:extLst>
      <p:ext uri="{BB962C8B-B14F-4D97-AF65-F5344CB8AC3E}">
        <p14:creationId xmlns:p14="http://schemas.microsoft.com/office/powerpoint/2010/main" val="2482282565"/>
      </p:ext>
    </p:extLst>
  </p:cSld>
  <p:clrMapOvr>
    <a:masterClrMapping/>
  </p:clrMapOvr>
  <p:extLst>
    <p:ext uri="{6950BFC3-D8DA-4A85-94F7-54DA5524770B}">
      <p188:commentRel xmlns:p188="http://schemas.microsoft.com/office/powerpoint/2018/8/main" xmlns=""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560F-85A7-4A67-8C5A-17A1CA8BDC66}"/>
              </a:ext>
            </a:extLst>
          </p:cNvPr>
          <p:cNvSpPr>
            <a:spLocks noGrp="1"/>
          </p:cNvSpPr>
          <p:nvPr>
            <p:ph type="title"/>
          </p:nvPr>
        </p:nvSpPr>
        <p:spPr/>
        <p:txBody>
          <a:bodyPr/>
          <a:lstStyle/>
          <a:p>
            <a:r>
              <a:rPr lang="en-US" dirty="0"/>
              <a:t>The STAR Method</a:t>
            </a:r>
          </a:p>
        </p:txBody>
      </p:sp>
      <p:sp>
        <p:nvSpPr>
          <p:cNvPr id="8" name="Oval 7">
            <a:extLst>
              <a:ext uri="{FF2B5EF4-FFF2-40B4-BE49-F238E27FC236}">
                <a16:creationId xmlns:a16="http://schemas.microsoft.com/office/drawing/2014/main" id="{8DBB8E84-DBD1-4E94-8104-F638440CEC97}"/>
              </a:ext>
            </a:extLst>
          </p:cNvPr>
          <p:cNvSpPr/>
          <p:nvPr/>
        </p:nvSpPr>
        <p:spPr>
          <a:xfrm>
            <a:off x="685799" y="1567387"/>
            <a:ext cx="1341581" cy="1315221"/>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Situation</a:t>
            </a:r>
            <a:r>
              <a:rPr lang="en-US" dirty="0"/>
              <a:t> Task</a:t>
            </a:r>
          </a:p>
        </p:txBody>
      </p:sp>
      <p:sp>
        <p:nvSpPr>
          <p:cNvPr id="10" name="Oval 9">
            <a:extLst>
              <a:ext uri="{FF2B5EF4-FFF2-40B4-BE49-F238E27FC236}">
                <a16:creationId xmlns:a16="http://schemas.microsoft.com/office/drawing/2014/main" id="{A130A566-C744-4FBA-B38D-72131DD146FD}"/>
              </a:ext>
            </a:extLst>
          </p:cNvPr>
          <p:cNvSpPr/>
          <p:nvPr/>
        </p:nvSpPr>
        <p:spPr>
          <a:xfrm>
            <a:off x="685799" y="3244840"/>
            <a:ext cx="1341581" cy="1315221"/>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Action</a:t>
            </a:r>
          </a:p>
        </p:txBody>
      </p:sp>
      <p:sp>
        <p:nvSpPr>
          <p:cNvPr id="9" name="Oval 8">
            <a:extLst>
              <a:ext uri="{FF2B5EF4-FFF2-40B4-BE49-F238E27FC236}">
                <a16:creationId xmlns:a16="http://schemas.microsoft.com/office/drawing/2014/main" id="{192334E2-B8AD-4704-9A88-D2F8D96487E7}"/>
              </a:ext>
            </a:extLst>
          </p:cNvPr>
          <p:cNvSpPr/>
          <p:nvPr/>
        </p:nvSpPr>
        <p:spPr>
          <a:xfrm>
            <a:off x="685799" y="4820625"/>
            <a:ext cx="1341581" cy="1315221"/>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Result</a:t>
            </a:r>
          </a:p>
        </p:txBody>
      </p:sp>
      <p:sp>
        <p:nvSpPr>
          <p:cNvPr id="3" name="Content Placeholder 2">
            <a:extLst>
              <a:ext uri="{FF2B5EF4-FFF2-40B4-BE49-F238E27FC236}">
                <a16:creationId xmlns:a16="http://schemas.microsoft.com/office/drawing/2014/main" id="{A2293624-9127-41AE-8746-71E3C677A5FF}"/>
              </a:ext>
            </a:extLst>
          </p:cNvPr>
          <p:cNvSpPr>
            <a:spLocks noGrp="1"/>
          </p:cNvSpPr>
          <p:nvPr>
            <p:ph idx="1"/>
          </p:nvPr>
        </p:nvSpPr>
        <p:spPr>
          <a:xfrm>
            <a:off x="2841171" y="2452826"/>
            <a:ext cx="6091814" cy="3020942"/>
          </a:xfrm>
        </p:spPr>
        <p:txBody>
          <a:bodyPr/>
          <a:lstStyle/>
          <a:p>
            <a:r>
              <a:rPr lang="en-US" sz="2200" dirty="0"/>
              <a:t>Experienced hiring managers know that </a:t>
            </a:r>
            <a:r>
              <a:rPr lang="en-US" sz="2200" i="1" dirty="0"/>
              <a:t>past performance is a predictor of future performance</a:t>
            </a:r>
            <a:r>
              <a:rPr lang="en-US" sz="2200" dirty="0"/>
              <a:t> </a:t>
            </a:r>
          </a:p>
          <a:p>
            <a:r>
              <a:rPr lang="en-US" sz="2200" dirty="0"/>
              <a:t>Use the STAR method to talk about what you have done, and as proof of what you can do in the future </a:t>
            </a:r>
          </a:p>
          <a:p>
            <a:r>
              <a:rPr lang="en-US" sz="2200" dirty="0"/>
              <a:t>Tip: Spend the majority (3/5) of time on the “Action” and “Result” </a:t>
            </a:r>
          </a:p>
        </p:txBody>
      </p:sp>
    </p:spTree>
    <p:extLst>
      <p:ext uri="{BB962C8B-B14F-4D97-AF65-F5344CB8AC3E}">
        <p14:creationId xmlns:p14="http://schemas.microsoft.com/office/powerpoint/2010/main" val="346479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4719-F985-4809-BB4F-2E8FBFCA087C}"/>
              </a:ext>
            </a:extLst>
          </p:cNvPr>
          <p:cNvSpPr>
            <a:spLocks noGrp="1"/>
          </p:cNvSpPr>
          <p:nvPr>
            <p:ph type="title"/>
          </p:nvPr>
        </p:nvSpPr>
        <p:spPr/>
        <p:txBody>
          <a:bodyPr/>
          <a:lstStyle/>
          <a:p>
            <a:r>
              <a:rPr lang="en-US" dirty="0"/>
              <a:t>“What Can You Do?”</a:t>
            </a:r>
            <a:br>
              <a:rPr lang="en-US" dirty="0"/>
            </a:br>
            <a:r>
              <a:rPr lang="en-US" i="1" dirty="0"/>
              <a:t>Examples</a:t>
            </a:r>
          </a:p>
        </p:txBody>
      </p:sp>
      <p:sp>
        <p:nvSpPr>
          <p:cNvPr id="3" name="Content Placeholder 2">
            <a:extLst>
              <a:ext uri="{FF2B5EF4-FFF2-40B4-BE49-F238E27FC236}">
                <a16:creationId xmlns:a16="http://schemas.microsoft.com/office/drawing/2014/main" id="{507C6C2F-224C-4A6E-A605-E7AAA133C09A}"/>
              </a:ext>
            </a:extLst>
          </p:cNvPr>
          <p:cNvSpPr>
            <a:spLocks noGrp="1"/>
          </p:cNvSpPr>
          <p:nvPr>
            <p:ph idx="1"/>
          </p:nvPr>
        </p:nvSpPr>
        <p:spPr>
          <a:xfrm>
            <a:off x="457200" y="1668218"/>
            <a:ext cx="8229600" cy="4543548"/>
          </a:xfrm>
        </p:spPr>
        <p:txBody>
          <a:bodyPr/>
          <a:lstStyle/>
          <a:p>
            <a:pPr marL="0" indent="0">
              <a:buNone/>
            </a:pPr>
            <a:endParaRPr lang="en-US" sz="2200" dirty="0"/>
          </a:p>
          <a:p>
            <a:r>
              <a:rPr lang="en-US" sz="2200" dirty="0"/>
              <a:t>Tell me about a time when you (did a task that is on the job description) </a:t>
            </a:r>
          </a:p>
          <a:p>
            <a:r>
              <a:rPr lang="en-US" sz="2200" dirty="0"/>
              <a:t>Tell me about a time when you had to take initiative to solve a problem</a:t>
            </a:r>
          </a:p>
          <a:p>
            <a:r>
              <a:rPr lang="en-US" sz="2200" dirty="0"/>
              <a:t>Do you prefer working alone or with a group? </a:t>
            </a:r>
          </a:p>
          <a:p>
            <a:r>
              <a:rPr lang="en-US" sz="2200" dirty="0"/>
              <a:t>Tell me about a project in your last job/internship that you really got excited about. What was your role? How did it turn out? </a:t>
            </a:r>
          </a:p>
          <a:p>
            <a:r>
              <a:rPr lang="en-US" sz="2200" dirty="0"/>
              <a:t>Tell me about a time when you didn’t have enough				 time to do everything you were supposed to do.					 How did you manage the situation and set priorities? </a:t>
            </a:r>
          </a:p>
          <a:p>
            <a:endParaRPr lang="en-US" dirty="0"/>
          </a:p>
        </p:txBody>
      </p:sp>
    </p:spTree>
    <p:extLst>
      <p:ext uri="{BB962C8B-B14F-4D97-AF65-F5344CB8AC3E}">
        <p14:creationId xmlns:p14="http://schemas.microsoft.com/office/powerpoint/2010/main" val="1704322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E468-2823-47EA-B19C-BA6B26C2EE04}"/>
              </a:ext>
            </a:extLst>
          </p:cNvPr>
          <p:cNvSpPr>
            <a:spLocks noGrp="1"/>
          </p:cNvSpPr>
          <p:nvPr>
            <p:ph type="title"/>
          </p:nvPr>
        </p:nvSpPr>
        <p:spPr/>
        <p:txBody>
          <a:bodyPr/>
          <a:lstStyle/>
          <a:p>
            <a:r>
              <a:rPr lang="en-US" dirty="0"/>
              <a:t>“Will You Fit In?”</a:t>
            </a:r>
          </a:p>
        </p:txBody>
      </p:sp>
      <p:sp>
        <p:nvSpPr>
          <p:cNvPr id="3" name="Content Placeholder 2">
            <a:extLst>
              <a:ext uri="{FF2B5EF4-FFF2-40B4-BE49-F238E27FC236}">
                <a16:creationId xmlns:a16="http://schemas.microsoft.com/office/drawing/2014/main" id="{9CE61C54-181D-44E7-9E55-E40D981F46FA}"/>
              </a:ext>
            </a:extLst>
          </p:cNvPr>
          <p:cNvSpPr>
            <a:spLocks noGrp="1"/>
          </p:cNvSpPr>
          <p:nvPr>
            <p:ph idx="1"/>
          </p:nvPr>
        </p:nvSpPr>
        <p:spPr>
          <a:xfrm>
            <a:off x="165735" y="1504647"/>
            <a:ext cx="8812530" cy="4543548"/>
          </a:xfrm>
        </p:spPr>
        <p:txBody>
          <a:bodyPr/>
          <a:lstStyle/>
          <a:p>
            <a:pPr marL="0" indent="0">
              <a:buNone/>
            </a:pPr>
            <a:r>
              <a:rPr lang="en-US" sz="2200" b="1" dirty="0"/>
              <a:t>Key strategies: </a:t>
            </a:r>
            <a:r>
              <a:rPr lang="en-US" sz="2200" dirty="0"/>
              <a:t>Do some self-assessment, be able to describe who you are and how you work. Learn about the culture and know which aspects of your strengths coincide</a:t>
            </a:r>
          </a:p>
          <a:p>
            <a:pPr marL="0" indent="0">
              <a:buNone/>
            </a:pPr>
            <a:endParaRPr lang="en-US" sz="2200" dirty="0"/>
          </a:p>
          <a:p>
            <a:r>
              <a:rPr lang="en-US" sz="2200" dirty="0"/>
              <a:t>What is your leadership style?</a:t>
            </a:r>
          </a:p>
          <a:p>
            <a:r>
              <a:rPr lang="en-US" sz="2200" dirty="0"/>
              <a:t>How do you manage your time? </a:t>
            </a:r>
          </a:p>
          <a:p>
            <a:r>
              <a:rPr lang="en-US" sz="2200" dirty="0"/>
              <a:t>Tell me about a responsibility from your last position that 			        you really enjoyed. </a:t>
            </a:r>
          </a:p>
          <a:p>
            <a:r>
              <a:rPr lang="en-US" sz="2200" dirty="0"/>
              <a:t>What role do you like to play on the team? </a:t>
            </a:r>
          </a:p>
          <a:p>
            <a:r>
              <a:rPr lang="en-US" sz="2200" dirty="0"/>
              <a:t>Tell me about a situation when you had to be 	              assertive/supportive  on the job.</a:t>
            </a:r>
          </a:p>
          <a:p>
            <a:r>
              <a:rPr lang="en-US" sz="2200" dirty="0"/>
              <a:t>What is your philosophy on (some major issue related to the company’s purpose)? </a:t>
            </a:r>
          </a:p>
          <a:p>
            <a:pPr marL="0" indent="0">
              <a:buNone/>
            </a:pPr>
            <a:endParaRPr lang="en-US" dirty="0"/>
          </a:p>
        </p:txBody>
      </p:sp>
      <p:sp>
        <p:nvSpPr>
          <p:cNvPr id="5" name="Oval 4">
            <a:extLst>
              <a:ext uri="{FF2B5EF4-FFF2-40B4-BE49-F238E27FC236}">
                <a16:creationId xmlns:a16="http://schemas.microsoft.com/office/drawing/2014/main" id="{A27C2C6F-72C7-48D1-AC6F-042F9C727450}"/>
              </a:ext>
            </a:extLst>
          </p:cNvPr>
          <p:cNvSpPr/>
          <p:nvPr/>
        </p:nvSpPr>
        <p:spPr>
          <a:xfrm>
            <a:off x="7209692" y="2650943"/>
            <a:ext cx="1583899" cy="142868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Are you a fit for the culture?</a:t>
            </a:r>
          </a:p>
        </p:txBody>
      </p:sp>
    </p:spTree>
    <p:extLst>
      <p:ext uri="{BB962C8B-B14F-4D97-AF65-F5344CB8AC3E}">
        <p14:creationId xmlns:p14="http://schemas.microsoft.com/office/powerpoint/2010/main" val="3422605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0E4D-6C23-42C6-9DE8-6C7B1DA6CD9A}"/>
              </a:ext>
            </a:extLst>
          </p:cNvPr>
          <p:cNvSpPr>
            <a:spLocks noGrp="1"/>
          </p:cNvSpPr>
          <p:nvPr>
            <p:ph type="title"/>
          </p:nvPr>
        </p:nvSpPr>
        <p:spPr/>
        <p:txBody>
          <a:bodyPr/>
          <a:lstStyle/>
          <a:p>
            <a:r>
              <a:rPr lang="en-US" dirty="0"/>
              <a:t>Tricky Questions</a:t>
            </a:r>
          </a:p>
        </p:txBody>
      </p:sp>
      <p:sp>
        <p:nvSpPr>
          <p:cNvPr id="3" name="Content Placeholder 2">
            <a:extLst>
              <a:ext uri="{FF2B5EF4-FFF2-40B4-BE49-F238E27FC236}">
                <a16:creationId xmlns:a16="http://schemas.microsoft.com/office/drawing/2014/main" id="{D7300A52-E02C-464C-9ECB-C93B1101411E}"/>
              </a:ext>
            </a:extLst>
          </p:cNvPr>
          <p:cNvSpPr>
            <a:spLocks noGrp="1"/>
          </p:cNvSpPr>
          <p:nvPr>
            <p:ph idx="1"/>
          </p:nvPr>
        </p:nvSpPr>
        <p:spPr>
          <a:xfrm>
            <a:off x="220435" y="1738075"/>
            <a:ext cx="8703129" cy="4543548"/>
          </a:xfrm>
        </p:spPr>
        <p:txBody>
          <a:bodyPr/>
          <a:lstStyle/>
          <a:p>
            <a:pPr marL="0" indent="0">
              <a:buNone/>
            </a:pPr>
            <a:r>
              <a:rPr lang="en-US" sz="2200" b="1" dirty="0"/>
              <a:t>Key strategies:</a:t>
            </a:r>
          </a:p>
          <a:p>
            <a:r>
              <a:rPr lang="en-US" sz="2200" dirty="0"/>
              <a:t>Keep your cool. Remember you are in control of what you disclose </a:t>
            </a:r>
          </a:p>
          <a:p>
            <a:r>
              <a:rPr lang="en-US" sz="2200" dirty="0"/>
              <a:t>Do not tell a falsehood that will be disproved when your references are checked</a:t>
            </a:r>
          </a:p>
          <a:p>
            <a:r>
              <a:rPr lang="en-US" sz="2200" dirty="0"/>
              <a:t>Know your weaknesses (for knowledge, skills and character). </a:t>
            </a:r>
            <a:r>
              <a:rPr lang="en-US" sz="2200" i="1" u="sng" dirty="0"/>
              <a:t>Practice</a:t>
            </a:r>
            <a:r>
              <a:rPr lang="en-US" sz="2200" dirty="0"/>
              <a:t> explaining how you are overcoming any weakness you disclose </a:t>
            </a:r>
          </a:p>
          <a:p>
            <a:r>
              <a:rPr lang="en-US" sz="2200" dirty="0"/>
              <a:t>When asked to name a weakness, be prepared to name something </a:t>
            </a:r>
            <a:r>
              <a:rPr lang="en-US" sz="2200" i="1" u="sng" dirty="0"/>
              <a:t>outside</a:t>
            </a:r>
            <a:r>
              <a:rPr lang="en-US" sz="2200" dirty="0"/>
              <a:t> the core skills of the role</a:t>
            </a:r>
          </a:p>
          <a:p>
            <a:r>
              <a:rPr lang="en-US" sz="2200" dirty="0"/>
              <a:t>Take a moment to collect your thoughts before answering </a:t>
            </a:r>
          </a:p>
          <a:p>
            <a:r>
              <a:rPr lang="en-US" sz="2200" dirty="0"/>
              <a:t>When talking about past employers, be diplomatic. The interviewer will assume you may someday speak the same way about their company </a:t>
            </a:r>
          </a:p>
          <a:p>
            <a:pPr marL="0" indent="0">
              <a:buNone/>
            </a:pPr>
            <a:endParaRPr lang="en-US" dirty="0"/>
          </a:p>
        </p:txBody>
      </p:sp>
      <p:sp>
        <p:nvSpPr>
          <p:cNvPr id="7" name="Oval 6">
            <a:extLst>
              <a:ext uri="{FF2B5EF4-FFF2-40B4-BE49-F238E27FC236}">
                <a16:creationId xmlns:a16="http://schemas.microsoft.com/office/drawing/2014/main" id="{FC3746F4-B729-4217-9D79-0133B8CC0FD0}"/>
              </a:ext>
            </a:extLst>
          </p:cNvPr>
          <p:cNvSpPr/>
          <p:nvPr/>
        </p:nvSpPr>
        <p:spPr>
          <a:xfrm>
            <a:off x="4746871" y="119064"/>
            <a:ext cx="1934028" cy="179614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Meant to uncover red flags and hidden flaws</a:t>
            </a:r>
          </a:p>
        </p:txBody>
      </p:sp>
    </p:spTree>
    <p:extLst>
      <p:ext uri="{BB962C8B-B14F-4D97-AF65-F5344CB8AC3E}">
        <p14:creationId xmlns:p14="http://schemas.microsoft.com/office/powerpoint/2010/main" val="2825422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A41F-1A85-4BB9-8F3B-B58EC1596E2B}"/>
              </a:ext>
            </a:extLst>
          </p:cNvPr>
          <p:cNvSpPr>
            <a:spLocks noGrp="1"/>
          </p:cNvSpPr>
          <p:nvPr>
            <p:ph type="title"/>
          </p:nvPr>
        </p:nvSpPr>
        <p:spPr/>
        <p:txBody>
          <a:bodyPr/>
          <a:lstStyle/>
          <a:p>
            <a:r>
              <a:rPr lang="en-US" dirty="0"/>
              <a:t>Tricky Question:</a:t>
            </a:r>
            <a:br>
              <a:rPr lang="en-US" dirty="0"/>
            </a:br>
            <a:r>
              <a:rPr lang="en-US" i="1" dirty="0"/>
              <a:t>Examples</a:t>
            </a:r>
          </a:p>
        </p:txBody>
      </p:sp>
      <p:sp>
        <p:nvSpPr>
          <p:cNvPr id="3" name="Content Placeholder 2">
            <a:extLst>
              <a:ext uri="{FF2B5EF4-FFF2-40B4-BE49-F238E27FC236}">
                <a16:creationId xmlns:a16="http://schemas.microsoft.com/office/drawing/2014/main" id="{72E7A586-D44E-41C1-A817-0208325D17C2}"/>
              </a:ext>
            </a:extLst>
          </p:cNvPr>
          <p:cNvSpPr>
            <a:spLocks noGrp="1"/>
          </p:cNvSpPr>
          <p:nvPr>
            <p:ph idx="1"/>
          </p:nvPr>
        </p:nvSpPr>
        <p:spPr>
          <a:xfrm>
            <a:off x="228600" y="1705707"/>
            <a:ext cx="8686800" cy="4543548"/>
          </a:xfrm>
        </p:spPr>
        <p:txBody>
          <a:bodyPr/>
          <a:lstStyle/>
          <a:p>
            <a:pPr marL="0" indent="0">
              <a:buNone/>
            </a:pPr>
            <a:r>
              <a:rPr lang="en-US" sz="2200" b="1" i="1" dirty="0"/>
              <a:t>Have you ever had a boss you didn’t like?</a:t>
            </a:r>
          </a:p>
          <a:p>
            <a:r>
              <a:rPr lang="en-US" sz="2200" dirty="0">
                <a:solidFill>
                  <a:schemeClr val="tx1"/>
                </a:solidFill>
              </a:rPr>
              <a:t>It’s very important to me to find a way to get along with everyone I work with. Having said that, one quality I find challenging in a supervisor is (name something minor). In that case, I approach the situation by (explain a proactive response). </a:t>
            </a:r>
          </a:p>
          <a:p>
            <a:pPr marL="228600" lvl="1" indent="0">
              <a:buNone/>
            </a:pPr>
            <a:endParaRPr lang="en-US" sz="2200" i="1" dirty="0"/>
          </a:p>
          <a:p>
            <a:pPr marL="0" indent="0">
              <a:buNone/>
            </a:pPr>
            <a:r>
              <a:rPr lang="en-US" sz="2200" b="1" i="1" dirty="0"/>
              <a:t>Why did you leave your last organization?/Why do you want to leave your current job?</a:t>
            </a:r>
          </a:p>
          <a:p>
            <a:pPr lvl="1"/>
            <a:r>
              <a:rPr lang="en-US" sz="2200" dirty="0">
                <a:solidFill>
                  <a:schemeClr val="tx1"/>
                </a:solidFill>
              </a:rPr>
              <a:t>I am looking for a position more aligned with my career goals/with more responsibility</a:t>
            </a:r>
          </a:p>
          <a:p>
            <a:pPr lvl="1"/>
            <a:r>
              <a:rPr lang="en-US" sz="2200" dirty="0">
                <a:solidFill>
                  <a:schemeClr val="tx1"/>
                </a:solidFill>
              </a:rPr>
              <a:t>I am looking for a position closer to family/where I live</a:t>
            </a:r>
          </a:p>
          <a:p>
            <a:endParaRPr lang="en-US" dirty="0"/>
          </a:p>
        </p:txBody>
      </p:sp>
    </p:spTree>
    <p:extLst>
      <p:ext uri="{BB962C8B-B14F-4D97-AF65-F5344CB8AC3E}">
        <p14:creationId xmlns:p14="http://schemas.microsoft.com/office/powerpoint/2010/main" val="255130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62BB-A703-4B1C-B442-B176F1E996FF}"/>
              </a:ext>
            </a:extLst>
          </p:cNvPr>
          <p:cNvSpPr>
            <a:spLocks noGrp="1"/>
          </p:cNvSpPr>
          <p:nvPr>
            <p:ph type="title"/>
          </p:nvPr>
        </p:nvSpPr>
        <p:spPr/>
        <p:txBody>
          <a:bodyPr/>
          <a:lstStyle/>
          <a:p>
            <a:r>
              <a:rPr lang="en-US" dirty="0"/>
              <a:t>Tricky Question:</a:t>
            </a:r>
            <a:br>
              <a:rPr lang="en-US" dirty="0"/>
            </a:br>
            <a:r>
              <a:rPr lang="en-US" i="1" dirty="0"/>
              <a:t>Examples </a:t>
            </a:r>
            <a:r>
              <a:rPr lang="en-US" dirty="0"/>
              <a:t>(continued)</a:t>
            </a:r>
          </a:p>
        </p:txBody>
      </p:sp>
      <p:sp>
        <p:nvSpPr>
          <p:cNvPr id="3" name="Content Placeholder 2">
            <a:extLst>
              <a:ext uri="{FF2B5EF4-FFF2-40B4-BE49-F238E27FC236}">
                <a16:creationId xmlns:a16="http://schemas.microsoft.com/office/drawing/2014/main" id="{89F9520A-19AA-4CE0-91E0-DED275405434}"/>
              </a:ext>
            </a:extLst>
          </p:cNvPr>
          <p:cNvSpPr>
            <a:spLocks noGrp="1"/>
          </p:cNvSpPr>
          <p:nvPr>
            <p:ph idx="1"/>
          </p:nvPr>
        </p:nvSpPr>
        <p:spPr>
          <a:xfrm>
            <a:off x="290146" y="1600200"/>
            <a:ext cx="8563708" cy="4543548"/>
          </a:xfrm>
        </p:spPr>
        <p:txBody>
          <a:bodyPr/>
          <a:lstStyle/>
          <a:p>
            <a:pPr marL="0" indent="0">
              <a:buNone/>
            </a:pPr>
            <a:r>
              <a:rPr lang="en-US" sz="2200" b="1" i="1" dirty="0"/>
              <a:t>Tell me about a time when you had to deal with a decision with which you did not agree.</a:t>
            </a:r>
          </a:p>
          <a:p>
            <a:r>
              <a:rPr lang="en-US" sz="2200" dirty="0"/>
              <a:t>Pick a situation which you handled well, and give a STAR answer. “Handing well” usually means proactively talking it out with someone to negotiate a new decision, or seeing the other person’s perspective and deciding to live with the decision. </a:t>
            </a:r>
          </a:p>
          <a:p>
            <a:pPr marL="0" indent="0">
              <a:buNone/>
            </a:pPr>
            <a:endParaRPr lang="en-US" sz="2200" dirty="0"/>
          </a:p>
          <a:p>
            <a:pPr marL="0" indent="0">
              <a:buNone/>
            </a:pPr>
            <a:r>
              <a:rPr lang="en-US" sz="2200" b="1" i="1" dirty="0"/>
              <a:t>Tell me about a shortcoming you are working to overcome.  </a:t>
            </a:r>
          </a:p>
          <a:p>
            <a:pPr lvl="1"/>
            <a:r>
              <a:rPr lang="en-US" sz="2200" dirty="0">
                <a:solidFill>
                  <a:schemeClr val="tx1"/>
                </a:solidFill>
              </a:rPr>
              <a:t>Pick something </a:t>
            </a:r>
            <a:r>
              <a:rPr lang="en-US" sz="2200" u="sng" dirty="0">
                <a:solidFill>
                  <a:schemeClr val="tx1"/>
                </a:solidFill>
              </a:rPr>
              <a:t>outside</a:t>
            </a:r>
            <a:r>
              <a:rPr lang="en-US" sz="2200" dirty="0">
                <a:solidFill>
                  <a:schemeClr val="tx1"/>
                </a:solidFill>
              </a:rPr>
              <a:t> the critical skills needed for the job </a:t>
            </a:r>
          </a:p>
          <a:p>
            <a:pPr lvl="1"/>
            <a:r>
              <a:rPr lang="en-US" sz="2200" dirty="0">
                <a:solidFill>
                  <a:schemeClr val="tx1"/>
                </a:solidFill>
              </a:rPr>
              <a:t>Describe it as being in the past: </a:t>
            </a:r>
            <a:r>
              <a:rPr lang="en-US" sz="2200" i="1" dirty="0">
                <a:solidFill>
                  <a:schemeClr val="tx1"/>
                </a:solidFill>
              </a:rPr>
              <a:t>“I used to be 10 minutes late everywhere I went. But then I learned how much it inconvenienced others, so I learned to manage my time, and now I’m always on time.” </a:t>
            </a:r>
          </a:p>
          <a:p>
            <a:pPr marL="0" indent="0">
              <a:buNone/>
            </a:pPr>
            <a:endParaRPr lang="en-US" dirty="0"/>
          </a:p>
        </p:txBody>
      </p:sp>
    </p:spTree>
    <p:extLst>
      <p:ext uri="{BB962C8B-B14F-4D97-AF65-F5344CB8AC3E}">
        <p14:creationId xmlns:p14="http://schemas.microsoft.com/office/powerpoint/2010/main" val="92589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D7E8-93D9-41D3-9415-80C6ADA34667}"/>
              </a:ext>
            </a:extLst>
          </p:cNvPr>
          <p:cNvSpPr>
            <a:spLocks noGrp="1"/>
          </p:cNvSpPr>
          <p:nvPr>
            <p:ph type="title"/>
          </p:nvPr>
        </p:nvSpPr>
        <p:spPr/>
        <p:txBody>
          <a:bodyPr/>
          <a:lstStyle/>
          <a:p>
            <a:r>
              <a:rPr lang="en-US" dirty="0"/>
              <a:t>Illegal Questions </a:t>
            </a:r>
          </a:p>
        </p:txBody>
      </p:sp>
      <p:sp>
        <p:nvSpPr>
          <p:cNvPr id="3" name="Content Placeholder 2">
            <a:extLst>
              <a:ext uri="{FF2B5EF4-FFF2-40B4-BE49-F238E27FC236}">
                <a16:creationId xmlns:a16="http://schemas.microsoft.com/office/drawing/2014/main" id="{0E06A5F0-32D2-4720-AFF2-195A4512F15A}"/>
              </a:ext>
            </a:extLst>
          </p:cNvPr>
          <p:cNvSpPr>
            <a:spLocks noGrp="1"/>
          </p:cNvSpPr>
          <p:nvPr>
            <p:ph idx="1"/>
          </p:nvPr>
        </p:nvSpPr>
        <p:spPr>
          <a:xfrm>
            <a:off x="205364" y="1612761"/>
            <a:ext cx="8727622" cy="4489101"/>
          </a:xfrm>
        </p:spPr>
        <p:txBody>
          <a:bodyPr/>
          <a:lstStyle/>
          <a:p>
            <a:pPr marL="0" indent="0" algn="ctr">
              <a:buNone/>
            </a:pPr>
            <a:r>
              <a:rPr lang="en-US" sz="2200" i="1" dirty="0"/>
              <a:t>These are questions that directly ask about personal characteristics that are protected by law</a:t>
            </a:r>
            <a:r>
              <a:rPr lang="en-US" sz="2200" dirty="0"/>
              <a:t>…</a:t>
            </a:r>
            <a:r>
              <a:rPr lang="en-US" sz="2200" i="1" dirty="0"/>
              <a:t>AND are not required to be answered for determination of your ability to do the job</a:t>
            </a:r>
          </a:p>
          <a:p>
            <a:pPr marL="0" indent="0">
              <a:buNone/>
            </a:pPr>
            <a:r>
              <a:rPr lang="en-US" sz="2200" b="1" dirty="0"/>
              <a:t>Topics</a:t>
            </a:r>
          </a:p>
          <a:p>
            <a:pPr lvl="1"/>
            <a:r>
              <a:rPr lang="en-US" sz="2200" dirty="0">
                <a:solidFill>
                  <a:schemeClr val="tx1"/>
                </a:solidFill>
              </a:rPr>
              <a:t>Sex, gender, religion, race, national origin, age, military/veteran status, disability. Certain other statuses may be protected by state/local laws </a:t>
            </a:r>
          </a:p>
          <a:p>
            <a:pPr lvl="1"/>
            <a:r>
              <a:rPr lang="en-US" sz="2200" dirty="0">
                <a:solidFill>
                  <a:schemeClr val="tx1"/>
                </a:solidFill>
              </a:rPr>
              <a:t>Whether you have ever filed a harassment/discrimination claim</a:t>
            </a:r>
          </a:p>
          <a:p>
            <a:pPr lvl="1"/>
            <a:r>
              <a:rPr lang="en-US" sz="2200" dirty="0">
                <a:solidFill>
                  <a:schemeClr val="tx1"/>
                </a:solidFill>
              </a:rPr>
              <a:t>Whether you have even been a whistle-blower</a:t>
            </a:r>
          </a:p>
          <a:p>
            <a:pPr marL="228600" lvl="1" indent="0">
              <a:buNone/>
            </a:pPr>
            <a:endParaRPr lang="en-US" sz="2200" dirty="0">
              <a:solidFill>
                <a:schemeClr val="tx1"/>
              </a:solidFill>
            </a:endParaRPr>
          </a:p>
          <a:p>
            <a:endParaRPr lang="en-US" dirty="0"/>
          </a:p>
        </p:txBody>
      </p:sp>
      <p:sp>
        <p:nvSpPr>
          <p:cNvPr id="4" name="Oval 3">
            <a:extLst>
              <a:ext uri="{FF2B5EF4-FFF2-40B4-BE49-F238E27FC236}">
                <a16:creationId xmlns:a16="http://schemas.microsoft.com/office/drawing/2014/main" id="{00858690-EB17-4C99-A164-F75717BEF8D7}"/>
              </a:ext>
            </a:extLst>
          </p:cNvPr>
          <p:cNvSpPr/>
          <p:nvPr/>
        </p:nvSpPr>
        <p:spPr>
          <a:xfrm>
            <a:off x="6119446" y="4347428"/>
            <a:ext cx="2584939" cy="239150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If </a:t>
            </a:r>
            <a:r>
              <a:rPr lang="en-US" dirty="0"/>
              <a:t>a religion (e.g., rabbi), gender (e.g., model), or physical ability is required to do the job, then it is legal to ask</a:t>
            </a:r>
          </a:p>
        </p:txBody>
      </p:sp>
    </p:spTree>
    <p:extLst>
      <p:ext uri="{BB962C8B-B14F-4D97-AF65-F5344CB8AC3E}">
        <p14:creationId xmlns:p14="http://schemas.microsoft.com/office/powerpoint/2010/main" val="56790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2EF8-95C5-430B-A3C2-CA0CE566190F}"/>
              </a:ext>
            </a:extLst>
          </p:cNvPr>
          <p:cNvSpPr>
            <a:spLocks noGrp="1"/>
          </p:cNvSpPr>
          <p:nvPr>
            <p:ph type="title"/>
          </p:nvPr>
        </p:nvSpPr>
        <p:spPr>
          <a:xfrm>
            <a:off x="457199" y="119064"/>
            <a:ext cx="7919357" cy="1142470"/>
          </a:xfrm>
        </p:spPr>
        <p:txBody>
          <a:bodyPr/>
          <a:lstStyle/>
          <a:p>
            <a:r>
              <a:rPr lang="en-US" dirty="0"/>
              <a:t>The BEST candidate will ALWAYS get the job…</a:t>
            </a:r>
          </a:p>
        </p:txBody>
      </p:sp>
      <p:sp>
        <p:nvSpPr>
          <p:cNvPr id="6" name="Oval 5">
            <a:extLst>
              <a:ext uri="{FF2B5EF4-FFF2-40B4-BE49-F238E27FC236}">
                <a16:creationId xmlns:a16="http://schemas.microsoft.com/office/drawing/2014/main" id="{2D814EC7-CF1B-4C0C-BFD7-7D5326CA6C53}"/>
              </a:ext>
            </a:extLst>
          </p:cNvPr>
          <p:cNvSpPr/>
          <p:nvPr/>
        </p:nvSpPr>
        <p:spPr>
          <a:xfrm>
            <a:off x="214003" y="1504277"/>
            <a:ext cx="1534885" cy="1502229"/>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FALSE!!</a:t>
            </a:r>
          </a:p>
        </p:txBody>
      </p:sp>
      <p:sp>
        <p:nvSpPr>
          <p:cNvPr id="4" name="Content Placeholder 3">
            <a:extLst>
              <a:ext uri="{FF2B5EF4-FFF2-40B4-BE49-F238E27FC236}">
                <a16:creationId xmlns:a16="http://schemas.microsoft.com/office/drawing/2014/main" id="{338C0CC6-5F05-4328-99DD-5A87C72D9C39}"/>
              </a:ext>
            </a:extLst>
          </p:cNvPr>
          <p:cNvSpPr>
            <a:spLocks noGrp="1"/>
          </p:cNvSpPr>
          <p:nvPr>
            <p:ph idx="11"/>
          </p:nvPr>
        </p:nvSpPr>
        <p:spPr>
          <a:xfrm>
            <a:off x="1748888" y="1606097"/>
            <a:ext cx="5320127" cy="4700917"/>
          </a:xfrm>
        </p:spPr>
        <p:txBody>
          <a:bodyPr/>
          <a:lstStyle/>
          <a:p>
            <a:pPr marL="0" indent="0">
              <a:buNone/>
            </a:pPr>
            <a:r>
              <a:rPr lang="en-US" sz="2200" dirty="0"/>
              <a:t>Employers also consider these factor which may tip the scales: </a:t>
            </a:r>
          </a:p>
          <a:p>
            <a:pPr marL="0" indent="0">
              <a:buNone/>
            </a:pPr>
            <a:endParaRPr lang="en-US" sz="2200" dirty="0"/>
          </a:p>
          <a:p>
            <a:r>
              <a:rPr lang="en-US" sz="2200" dirty="0"/>
              <a:t>Do you have strong work values?</a:t>
            </a:r>
          </a:p>
          <a:p>
            <a:r>
              <a:rPr lang="en-US" sz="2200" dirty="0"/>
              <a:t>Will you work well with others already on the team?</a:t>
            </a:r>
          </a:p>
          <a:p>
            <a:r>
              <a:rPr lang="en-US" sz="2200" dirty="0"/>
              <a:t>Do you have integrity?</a:t>
            </a:r>
          </a:p>
          <a:p>
            <a:r>
              <a:rPr lang="en-US" sz="2200" dirty="0"/>
              <a:t>Are you a resourceful problem-solver? </a:t>
            </a:r>
          </a:p>
          <a:p>
            <a:r>
              <a:rPr lang="en-US" sz="2200" dirty="0"/>
              <a:t>Can you handle conflicts professionally? </a:t>
            </a:r>
          </a:p>
          <a:p>
            <a:r>
              <a:rPr lang="en-US" sz="2200" dirty="0"/>
              <a:t>Will you be on time &amp; dress </a:t>
            </a:r>
          </a:p>
          <a:p>
            <a:pPr marL="0" indent="0">
              <a:buNone/>
            </a:pPr>
            <a:r>
              <a:rPr lang="en-US" sz="2200" dirty="0"/>
              <a:t>    professionally, every day? </a:t>
            </a:r>
          </a:p>
          <a:p>
            <a:r>
              <a:rPr lang="en-US" sz="2200" dirty="0"/>
              <a:t>Are you a lifelong learner? </a:t>
            </a:r>
          </a:p>
          <a:p>
            <a:pPr marL="0" indent="0">
              <a:buNone/>
            </a:pPr>
            <a:endParaRPr lang="en-US" dirty="0"/>
          </a:p>
          <a:p>
            <a:endParaRPr lang="en-US" dirty="0"/>
          </a:p>
        </p:txBody>
      </p:sp>
      <p:sp>
        <p:nvSpPr>
          <p:cNvPr id="7" name="Oval 6">
            <a:extLst>
              <a:ext uri="{FF2B5EF4-FFF2-40B4-BE49-F238E27FC236}">
                <a16:creationId xmlns:a16="http://schemas.microsoft.com/office/drawing/2014/main" id="{9490B839-FD0C-4E29-9054-82FEF1A593AD}"/>
              </a:ext>
            </a:extLst>
          </p:cNvPr>
          <p:cNvSpPr/>
          <p:nvPr/>
        </p:nvSpPr>
        <p:spPr>
          <a:xfrm>
            <a:off x="6594231" y="3429000"/>
            <a:ext cx="2407096" cy="2278400"/>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Your interview is an opportunity to show all, in both word and action</a:t>
            </a:r>
          </a:p>
        </p:txBody>
      </p:sp>
    </p:spTree>
    <p:extLst>
      <p:ext uri="{BB962C8B-B14F-4D97-AF65-F5344CB8AC3E}">
        <p14:creationId xmlns:p14="http://schemas.microsoft.com/office/powerpoint/2010/main" val="3096466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B917-CB7D-4D4D-B172-43CD8D98A9CA}"/>
              </a:ext>
            </a:extLst>
          </p:cNvPr>
          <p:cNvSpPr>
            <a:spLocks noGrp="1"/>
          </p:cNvSpPr>
          <p:nvPr>
            <p:ph type="title"/>
          </p:nvPr>
        </p:nvSpPr>
        <p:spPr/>
        <p:txBody>
          <a:bodyPr/>
          <a:lstStyle/>
          <a:p>
            <a:r>
              <a:rPr lang="en-US" dirty="0"/>
              <a:t>Illegal Questions</a:t>
            </a:r>
            <a:br>
              <a:rPr lang="en-US" dirty="0"/>
            </a:br>
            <a:r>
              <a:rPr lang="en-US" i="1" dirty="0"/>
              <a:t>When Faced With This</a:t>
            </a:r>
          </a:p>
        </p:txBody>
      </p:sp>
      <p:sp>
        <p:nvSpPr>
          <p:cNvPr id="3" name="Content Placeholder 2">
            <a:extLst>
              <a:ext uri="{FF2B5EF4-FFF2-40B4-BE49-F238E27FC236}">
                <a16:creationId xmlns:a16="http://schemas.microsoft.com/office/drawing/2014/main" id="{E0783FD6-861B-474F-A79D-73FD995F0FAF}"/>
              </a:ext>
            </a:extLst>
          </p:cNvPr>
          <p:cNvSpPr>
            <a:spLocks noGrp="1"/>
          </p:cNvSpPr>
          <p:nvPr>
            <p:ph idx="1"/>
          </p:nvPr>
        </p:nvSpPr>
        <p:spPr>
          <a:xfrm>
            <a:off x="457200" y="1544467"/>
            <a:ext cx="8490857" cy="4543548"/>
          </a:xfrm>
        </p:spPr>
        <p:txBody>
          <a:bodyPr lIns="91440" tIns="45720" rIns="91440" bIns="45720" anchor="t"/>
          <a:lstStyle/>
          <a:p>
            <a:pPr marL="0" indent="0">
              <a:buNone/>
            </a:pPr>
            <a:r>
              <a:rPr lang="en-US" sz="2200" b="1" dirty="0">
                <a:ea typeface="ＭＳ Ｐゴシック"/>
              </a:rPr>
              <a:t>Key strategies:</a:t>
            </a:r>
          </a:p>
          <a:p>
            <a:r>
              <a:rPr lang="en-US" sz="2200" dirty="0">
                <a:ea typeface="ＭＳ Ｐゴシック"/>
              </a:rPr>
              <a:t>Stay calm. Remember that the question may be raised out of ignorance (untrained interviewer, unaware of the law) or innocence (making conversation and does not realize they have strayed into illegal territory)</a:t>
            </a:r>
            <a:endParaRPr lang="en-US" sz="2200" dirty="0"/>
          </a:p>
          <a:p>
            <a:r>
              <a:rPr lang="en-US" sz="2200" dirty="0">
                <a:ea typeface="ＭＳ Ｐゴシック"/>
              </a:rPr>
              <a:t>Don’t take it personally. Chances are, if they’re asking you they’ve asked many people before you</a:t>
            </a:r>
            <a:endParaRPr lang="en-US" sz="2200" dirty="0"/>
          </a:p>
          <a:p>
            <a:r>
              <a:rPr lang="en-US" sz="2200" dirty="0"/>
              <a:t>In either case, consider answering the question in a way that </a:t>
            </a:r>
            <a:r>
              <a:rPr lang="en-US" sz="2200" u="sng" dirty="0"/>
              <a:t>brings the focus back to your ability to do the job well </a:t>
            </a:r>
          </a:p>
          <a:p>
            <a:r>
              <a:rPr lang="en-US" sz="2200" dirty="0">
                <a:ea typeface="ＭＳ Ｐゴシック"/>
              </a:rPr>
              <a:t>Remember that if you decline to answer the question, do so professionally. Then decide if you want to end the interview (and report the person)</a:t>
            </a:r>
            <a:endParaRPr lang="en-US" sz="2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2446319"/>
      </p:ext>
    </p:extLst>
  </p:cSld>
  <p:clrMapOvr>
    <a:masterClrMapping/>
  </p:clrMapOvr>
  <p:extLst>
    <p:ext uri="{6950BFC3-D8DA-4A85-94F7-54DA5524770B}">
      <p188:commentRel xmlns:p188="http://schemas.microsoft.com/office/powerpoint/2018/8/main" xmlns=""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EB51-B6F3-4657-973C-8F59FD1C19CA}"/>
              </a:ext>
            </a:extLst>
          </p:cNvPr>
          <p:cNvSpPr>
            <a:spLocks noGrp="1"/>
          </p:cNvSpPr>
          <p:nvPr>
            <p:ph type="title"/>
          </p:nvPr>
        </p:nvSpPr>
        <p:spPr>
          <a:xfrm>
            <a:off x="228600" y="119064"/>
            <a:ext cx="6769100" cy="1142470"/>
          </a:xfrm>
        </p:spPr>
        <p:txBody>
          <a:bodyPr/>
          <a:lstStyle/>
          <a:p>
            <a:r>
              <a:rPr lang="en-US" dirty="0"/>
              <a:t>Illegal Questions</a:t>
            </a:r>
            <a:br>
              <a:rPr lang="en-US" dirty="0"/>
            </a:br>
            <a:r>
              <a:rPr lang="en-US" i="1" dirty="0"/>
              <a:t>Examples</a:t>
            </a:r>
          </a:p>
        </p:txBody>
      </p:sp>
      <p:sp>
        <p:nvSpPr>
          <p:cNvPr id="3" name="Content Placeholder 2">
            <a:extLst>
              <a:ext uri="{FF2B5EF4-FFF2-40B4-BE49-F238E27FC236}">
                <a16:creationId xmlns:a16="http://schemas.microsoft.com/office/drawing/2014/main" id="{1B546E45-C5AA-405B-833B-EEE6F6DE928A}"/>
              </a:ext>
            </a:extLst>
          </p:cNvPr>
          <p:cNvSpPr>
            <a:spLocks noGrp="1"/>
          </p:cNvSpPr>
          <p:nvPr>
            <p:ph idx="1"/>
          </p:nvPr>
        </p:nvSpPr>
        <p:spPr>
          <a:xfrm>
            <a:off x="228600" y="1582615"/>
            <a:ext cx="8458200" cy="4543548"/>
          </a:xfrm>
        </p:spPr>
        <p:txBody>
          <a:bodyPr/>
          <a:lstStyle/>
          <a:p>
            <a:r>
              <a:rPr lang="en-US" sz="2200" dirty="0"/>
              <a:t>That is an interesting accent. Where are you from?</a:t>
            </a:r>
          </a:p>
          <a:p>
            <a:r>
              <a:rPr lang="en-US" sz="2200" dirty="0"/>
              <a:t>You have an unusual last name. Where were you born?</a:t>
            </a:r>
          </a:p>
          <a:p>
            <a:r>
              <a:rPr lang="en-US" sz="2200" dirty="0"/>
              <a:t>Will you have to take off for religious holidays? </a:t>
            </a:r>
          </a:p>
          <a:p>
            <a:r>
              <a:rPr lang="en-US" sz="2200" dirty="0"/>
              <a:t>How old are you? </a:t>
            </a:r>
          </a:p>
          <a:p>
            <a:r>
              <a:rPr lang="en-US" sz="2200" dirty="0"/>
              <a:t>How did you become disabled? How severe is your disability? (Too broad; can ask only in terms of whether you can do specific tasks on the job)</a:t>
            </a:r>
          </a:p>
          <a:p>
            <a:r>
              <a:rPr lang="en-US" sz="2200" dirty="0"/>
              <a:t>Have you ever been arrested? (Can only ask “have you been convicted of a crime?”)</a:t>
            </a:r>
          </a:p>
          <a:p>
            <a:r>
              <a:rPr lang="en-US" sz="2200" dirty="0"/>
              <a:t>Do you have children? Do you plan to have children? (Illegal if asked only of women.)</a:t>
            </a:r>
          </a:p>
        </p:txBody>
      </p:sp>
    </p:spTree>
    <p:extLst>
      <p:ext uri="{BB962C8B-B14F-4D97-AF65-F5344CB8AC3E}">
        <p14:creationId xmlns:p14="http://schemas.microsoft.com/office/powerpoint/2010/main" val="4139108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C3BF-317A-4818-81F4-6C185EA889CB}"/>
              </a:ext>
            </a:extLst>
          </p:cNvPr>
          <p:cNvSpPr>
            <a:spLocks noGrp="1"/>
          </p:cNvSpPr>
          <p:nvPr>
            <p:ph type="title"/>
          </p:nvPr>
        </p:nvSpPr>
        <p:spPr/>
        <p:txBody>
          <a:bodyPr/>
          <a:lstStyle/>
          <a:p>
            <a:r>
              <a:rPr lang="en-US" dirty="0"/>
              <a:t>YOUR Questions</a:t>
            </a:r>
          </a:p>
        </p:txBody>
      </p:sp>
      <p:sp>
        <p:nvSpPr>
          <p:cNvPr id="3" name="Content Placeholder 2">
            <a:extLst>
              <a:ext uri="{FF2B5EF4-FFF2-40B4-BE49-F238E27FC236}">
                <a16:creationId xmlns:a16="http://schemas.microsoft.com/office/drawing/2014/main" id="{2803D06C-1989-4EDB-8AC6-34B62E657322}"/>
              </a:ext>
            </a:extLst>
          </p:cNvPr>
          <p:cNvSpPr>
            <a:spLocks noGrp="1"/>
          </p:cNvSpPr>
          <p:nvPr>
            <p:ph idx="1"/>
          </p:nvPr>
        </p:nvSpPr>
        <p:spPr>
          <a:xfrm>
            <a:off x="457200" y="1582615"/>
            <a:ext cx="8409214" cy="4543548"/>
          </a:xfrm>
        </p:spPr>
        <p:txBody>
          <a:bodyPr/>
          <a:lstStyle/>
          <a:p>
            <a:pPr marL="0" indent="0" algn="ctr">
              <a:buNone/>
            </a:pPr>
            <a:r>
              <a:rPr lang="en-US" sz="2200" i="1" dirty="0"/>
              <a:t>Asking questions is not optional, having no questions shows a lack of interest, preparation, or both </a:t>
            </a:r>
          </a:p>
          <a:p>
            <a:pPr marL="0" indent="0">
              <a:buNone/>
            </a:pPr>
            <a:endParaRPr lang="en-US" sz="2200" b="1" i="1" dirty="0"/>
          </a:p>
          <a:p>
            <a:pPr marL="0" indent="0">
              <a:buNone/>
            </a:pPr>
            <a:r>
              <a:rPr lang="en-US" sz="2200" b="1" dirty="0"/>
              <a:t>Key strategies:</a:t>
            </a:r>
          </a:p>
          <a:p>
            <a:r>
              <a:rPr lang="en-US" sz="2200" dirty="0"/>
              <a:t>Come prepared with 3-4 questions about the job and/or the company, show you are thinking about how to be successful in the role </a:t>
            </a:r>
          </a:p>
          <a:p>
            <a:r>
              <a:rPr lang="en-US" sz="2200" dirty="0"/>
              <a:t>Do NOT ask about compensation or benefits at this time – wait until the offer, or until the interviewer brings it up</a:t>
            </a:r>
          </a:p>
          <a:p>
            <a:r>
              <a:rPr lang="en-US" sz="2200" dirty="0"/>
              <a:t>Ask questions that naturally come up during the interview, as well </a:t>
            </a:r>
          </a:p>
          <a:p>
            <a:r>
              <a:rPr lang="en-US" sz="2200" dirty="0"/>
              <a:t>Watch you time; ask questions but don’t run over the allotted interview time</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1241894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D9018-B5CD-4A6F-937B-426BDC025737}"/>
              </a:ext>
            </a:extLst>
          </p:cNvPr>
          <p:cNvSpPr>
            <a:spLocks noGrp="1"/>
          </p:cNvSpPr>
          <p:nvPr>
            <p:ph type="title"/>
          </p:nvPr>
        </p:nvSpPr>
        <p:spPr>
          <a:xfrm>
            <a:off x="457200" y="119064"/>
            <a:ext cx="8001000" cy="1142470"/>
          </a:xfrm>
        </p:spPr>
        <p:txBody>
          <a:bodyPr/>
          <a:lstStyle/>
          <a:p>
            <a:r>
              <a:rPr lang="en-US" dirty="0"/>
              <a:t>YOUR Questions</a:t>
            </a:r>
            <a:br>
              <a:rPr lang="en-US" dirty="0"/>
            </a:br>
            <a:r>
              <a:rPr lang="en-US" i="1" dirty="0"/>
              <a:t>Sample Questions to Ask</a:t>
            </a:r>
          </a:p>
        </p:txBody>
      </p:sp>
      <p:sp>
        <p:nvSpPr>
          <p:cNvPr id="3" name="Content Placeholder 2">
            <a:extLst>
              <a:ext uri="{FF2B5EF4-FFF2-40B4-BE49-F238E27FC236}">
                <a16:creationId xmlns:a16="http://schemas.microsoft.com/office/drawing/2014/main" id="{7C6CF4E0-633F-4B2B-9848-3221EEF362DE}"/>
              </a:ext>
            </a:extLst>
          </p:cNvPr>
          <p:cNvSpPr>
            <a:spLocks noGrp="1"/>
          </p:cNvSpPr>
          <p:nvPr>
            <p:ph idx="1"/>
          </p:nvPr>
        </p:nvSpPr>
        <p:spPr>
          <a:xfrm>
            <a:off x="457200" y="1868365"/>
            <a:ext cx="8229600" cy="4543548"/>
          </a:xfrm>
        </p:spPr>
        <p:txBody>
          <a:bodyPr/>
          <a:lstStyle/>
          <a:p>
            <a:r>
              <a:rPr lang="en-US" sz="2200" dirty="0"/>
              <a:t>What is the task or responsibility that will be the highest priority for the person you hire for this position?  </a:t>
            </a:r>
          </a:p>
          <a:p>
            <a:r>
              <a:rPr lang="en-US" sz="2200" dirty="0"/>
              <a:t>What is your (or my future boss’) leadership style?</a:t>
            </a:r>
          </a:p>
          <a:p>
            <a:r>
              <a:rPr lang="en-US" sz="2200" dirty="0"/>
              <a:t>If I was really successful in this position, what would that look like for you? </a:t>
            </a:r>
          </a:p>
          <a:p>
            <a:r>
              <a:rPr lang="en-US" sz="2200" dirty="0"/>
              <a:t>What are the biggest challenges that someone in this position would face? </a:t>
            </a:r>
          </a:p>
          <a:p>
            <a:r>
              <a:rPr lang="en-US" sz="2200" dirty="0"/>
              <a:t>Thinking back to the people who have been in this position previously, what differentiated the ones who excelled? </a:t>
            </a:r>
          </a:p>
          <a:p>
            <a:r>
              <a:rPr lang="en-US" sz="2200" dirty="0"/>
              <a:t>What was it about my candidacy that appealed to you most?</a:t>
            </a:r>
          </a:p>
          <a:p>
            <a:pPr marL="0" indent="0">
              <a:buNone/>
            </a:pPr>
            <a:endParaRPr lang="en-US" dirty="0"/>
          </a:p>
        </p:txBody>
      </p:sp>
    </p:spTree>
    <p:extLst>
      <p:ext uri="{BB962C8B-B14F-4D97-AF65-F5344CB8AC3E}">
        <p14:creationId xmlns:p14="http://schemas.microsoft.com/office/powerpoint/2010/main" val="252190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500DBD-B787-4367-97E8-770F4B3C22E6}"/>
              </a:ext>
            </a:extLst>
          </p:cNvPr>
          <p:cNvSpPr>
            <a:spLocks noGrp="1"/>
          </p:cNvSpPr>
          <p:nvPr>
            <p:ph type="ctrTitle"/>
          </p:nvPr>
        </p:nvSpPr>
        <p:spPr/>
        <p:txBody>
          <a:bodyPr/>
          <a:lstStyle/>
          <a:p>
            <a:r>
              <a:rPr lang="en-US" dirty="0"/>
              <a:t>Phase 4: Closing</a:t>
            </a:r>
          </a:p>
        </p:txBody>
      </p:sp>
    </p:spTree>
    <p:extLst>
      <p:ext uri="{BB962C8B-B14F-4D97-AF65-F5344CB8AC3E}">
        <p14:creationId xmlns:p14="http://schemas.microsoft.com/office/powerpoint/2010/main" val="2254944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AA8312-36CD-4A2B-9BE5-55CCC191CAFE}"/>
              </a:ext>
            </a:extLst>
          </p:cNvPr>
          <p:cNvSpPr>
            <a:spLocks noGrp="1"/>
          </p:cNvSpPr>
          <p:nvPr>
            <p:ph type="title"/>
          </p:nvPr>
        </p:nvSpPr>
        <p:spPr/>
        <p:txBody>
          <a:bodyPr/>
          <a:lstStyle/>
          <a:p>
            <a:r>
              <a:rPr lang="en-US" dirty="0"/>
              <a:t>Leaving a Strong Final Impression </a:t>
            </a:r>
          </a:p>
        </p:txBody>
      </p:sp>
      <p:sp>
        <p:nvSpPr>
          <p:cNvPr id="5" name="Content Placeholder 4">
            <a:extLst>
              <a:ext uri="{FF2B5EF4-FFF2-40B4-BE49-F238E27FC236}">
                <a16:creationId xmlns:a16="http://schemas.microsoft.com/office/drawing/2014/main" id="{944E96CE-50E1-4268-B77C-CEE0D763163A}"/>
              </a:ext>
            </a:extLst>
          </p:cNvPr>
          <p:cNvSpPr>
            <a:spLocks noGrp="1"/>
          </p:cNvSpPr>
          <p:nvPr>
            <p:ph idx="1"/>
          </p:nvPr>
        </p:nvSpPr>
        <p:spPr>
          <a:xfrm>
            <a:off x="457200" y="1582615"/>
            <a:ext cx="8353539" cy="4543548"/>
          </a:xfrm>
        </p:spPr>
        <p:txBody>
          <a:bodyPr lIns="91440" tIns="45720" rIns="91440" bIns="45720" anchor="t"/>
          <a:lstStyle/>
          <a:p>
            <a:pPr marL="0" indent="0">
              <a:buNone/>
            </a:pPr>
            <a:r>
              <a:rPr lang="en-US" sz="2200" b="1" dirty="0">
                <a:ea typeface="ＭＳ Ｐゴシック"/>
              </a:rPr>
              <a:t>Key strategies:</a:t>
            </a:r>
          </a:p>
          <a:p>
            <a:r>
              <a:rPr lang="en-US" sz="2200" dirty="0">
                <a:ea typeface="ＭＳ Ｐゴシック"/>
              </a:rPr>
              <a:t>Sincerely thank the interviewer(s) by name; shake hands if culturally appropriate </a:t>
            </a:r>
            <a:endParaRPr lang="en-US" sz="2200" dirty="0"/>
          </a:p>
          <a:p>
            <a:r>
              <a:rPr lang="en-US" sz="2200" dirty="0">
                <a:ea typeface="ＭＳ Ｐゴシック"/>
              </a:rPr>
              <a:t>Ask about the timeframe for next steps if you have not already</a:t>
            </a:r>
            <a:endParaRPr lang="en-US" sz="2200" dirty="0"/>
          </a:p>
          <a:p>
            <a:r>
              <a:rPr lang="en-US" sz="2200" dirty="0">
                <a:ea typeface="ＭＳ Ｐゴシック"/>
              </a:rPr>
              <a:t>Ask for contact info for follow-up if you don’t already have it </a:t>
            </a:r>
            <a:endParaRPr lang="en-US" sz="2200" dirty="0"/>
          </a:p>
          <a:p>
            <a:r>
              <a:rPr lang="en-US" sz="2200" dirty="0">
                <a:ea typeface="ＭＳ Ｐゴシック"/>
              </a:rPr>
              <a:t>Give a brief but sincere goodbye to everyone you see on the way out that you met coming in (e.g., front desk person, other team members) </a:t>
            </a:r>
            <a:endParaRPr lang="en-US" sz="2200" dirty="0"/>
          </a:p>
          <a:p>
            <a:r>
              <a:rPr lang="en-US" sz="2200" dirty="0">
                <a:ea typeface="ＭＳ Ｐゴシック"/>
              </a:rPr>
              <a:t>If the interviewer makes small talk at the end, follow their lead but don’t draw it out too long </a:t>
            </a:r>
            <a:endParaRPr lang="en-US" sz="2200" dirty="0"/>
          </a:p>
          <a:p>
            <a:r>
              <a:rPr lang="en-US" sz="2200" dirty="0">
                <a:ea typeface="ＭＳ Ｐゴシック"/>
              </a:rPr>
              <a:t>Leave with “stage presence.”  Smile, say a pleasant goodbye, show how happy you are to have nailed the interview!</a:t>
            </a:r>
            <a:endParaRPr lang="en-US" sz="2200" dirty="0"/>
          </a:p>
        </p:txBody>
      </p:sp>
    </p:spTree>
    <p:extLst>
      <p:ext uri="{BB962C8B-B14F-4D97-AF65-F5344CB8AC3E}">
        <p14:creationId xmlns:p14="http://schemas.microsoft.com/office/powerpoint/2010/main" val="481132615"/>
      </p:ext>
    </p:extLst>
  </p:cSld>
  <p:clrMapOvr>
    <a:masterClrMapping/>
  </p:clrMapOvr>
  <p:extLst>
    <p:ext uri="{6950BFC3-D8DA-4A85-94F7-54DA5524770B}">
      <p188:commentRel xmlns:p188="http://schemas.microsoft.com/office/powerpoint/2018/8/main" xmlns=""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52539C-370B-435F-89B3-49BEF1B1D291}"/>
              </a:ext>
            </a:extLst>
          </p:cNvPr>
          <p:cNvSpPr>
            <a:spLocks noGrp="1"/>
          </p:cNvSpPr>
          <p:nvPr>
            <p:ph type="ctrTitle"/>
          </p:nvPr>
        </p:nvSpPr>
        <p:spPr/>
        <p:txBody>
          <a:bodyPr/>
          <a:lstStyle/>
          <a:p>
            <a:r>
              <a:rPr lang="en-US" dirty="0"/>
              <a:t>Phase 5: Follow Up</a:t>
            </a:r>
          </a:p>
        </p:txBody>
      </p:sp>
    </p:spTree>
    <p:extLst>
      <p:ext uri="{BB962C8B-B14F-4D97-AF65-F5344CB8AC3E}">
        <p14:creationId xmlns:p14="http://schemas.microsoft.com/office/powerpoint/2010/main" val="1081566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F5EF-CE9C-4A98-AD9D-8650C6D17DE2}"/>
              </a:ext>
            </a:extLst>
          </p:cNvPr>
          <p:cNvSpPr>
            <a:spLocks noGrp="1"/>
          </p:cNvSpPr>
          <p:nvPr>
            <p:ph type="title"/>
          </p:nvPr>
        </p:nvSpPr>
        <p:spPr/>
        <p:txBody>
          <a:bodyPr/>
          <a:lstStyle/>
          <a:p>
            <a:r>
              <a:rPr lang="en-US" dirty="0"/>
              <a:t>Following Up </a:t>
            </a:r>
            <a:br>
              <a:rPr lang="en-US" dirty="0"/>
            </a:br>
            <a:r>
              <a:rPr lang="en-US" i="1" dirty="0"/>
              <a:t>Saying “Thank You”</a:t>
            </a:r>
          </a:p>
        </p:txBody>
      </p:sp>
      <p:sp>
        <p:nvSpPr>
          <p:cNvPr id="3" name="Content Placeholder 2">
            <a:extLst>
              <a:ext uri="{FF2B5EF4-FFF2-40B4-BE49-F238E27FC236}">
                <a16:creationId xmlns:a16="http://schemas.microsoft.com/office/drawing/2014/main" id="{88EED692-E230-42C2-8F0E-C6AE6E0FDB57}"/>
              </a:ext>
            </a:extLst>
          </p:cNvPr>
          <p:cNvSpPr>
            <a:spLocks noGrp="1"/>
          </p:cNvSpPr>
          <p:nvPr>
            <p:ph idx="1"/>
          </p:nvPr>
        </p:nvSpPr>
        <p:spPr>
          <a:xfrm>
            <a:off x="167054" y="1582614"/>
            <a:ext cx="8809892" cy="4765431"/>
          </a:xfrm>
        </p:spPr>
        <p:txBody>
          <a:bodyPr/>
          <a:lstStyle/>
          <a:p>
            <a:pPr marL="0" indent="0" algn="ctr">
              <a:buNone/>
            </a:pPr>
            <a:r>
              <a:rPr lang="en-US" sz="2200" i="1" dirty="0"/>
              <a:t>Send a personalized thank you email to every interviewer within 24 hours </a:t>
            </a:r>
          </a:p>
          <a:p>
            <a:pPr marL="0" indent="0">
              <a:buNone/>
            </a:pPr>
            <a:r>
              <a:rPr lang="en-US" sz="2200" b="1" dirty="0"/>
              <a:t>Key strategies:</a:t>
            </a:r>
          </a:p>
          <a:p>
            <a:pPr lvl="1"/>
            <a:r>
              <a:rPr lang="en-US" sz="2200" dirty="0">
                <a:solidFill>
                  <a:schemeClr val="tx1"/>
                </a:solidFill>
              </a:rPr>
              <a:t>Include a sincere thank you for the opportunity to interview</a:t>
            </a:r>
          </a:p>
          <a:p>
            <a:pPr lvl="1"/>
            <a:r>
              <a:rPr lang="en-US" sz="2200" dirty="0">
                <a:solidFill>
                  <a:schemeClr val="tx1"/>
                </a:solidFill>
              </a:rPr>
              <a:t>Mention something specific that you enjoyed talking about in the interview or seeing at the facility</a:t>
            </a:r>
          </a:p>
          <a:p>
            <a:pPr lvl="1"/>
            <a:r>
              <a:rPr lang="en-US" sz="2200" dirty="0">
                <a:solidFill>
                  <a:schemeClr val="tx1"/>
                </a:solidFill>
              </a:rPr>
              <a:t>Emphasize what you are especially excited about regarding the position now that you have learned more about it</a:t>
            </a:r>
          </a:p>
          <a:p>
            <a:pPr lvl="1"/>
            <a:r>
              <a:rPr lang="en-US" sz="2200" dirty="0">
                <a:solidFill>
                  <a:schemeClr val="tx1"/>
                </a:solidFill>
              </a:rPr>
              <a:t>Be sure to (briefly) recap how you are a great fit</a:t>
            </a:r>
          </a:p>
          <a:p>
            <a:pPr lvl="1"/>
            <a:r>
              <a:rPr lang="en-US" sz="2200" dirty="0">
                <a:solidFill>
                  <a:schemeClr val="tx1"/>
                </a:solidFill>
              </a:rPr>
              <a:t>Give any follow-up facts/details about you that you promised during the interview to send</a:t>
            </a:r>
          </a:p>
          <a:p>
            <a:pPr lvl="1"/>
            <a:r>
              <a:rPr lang="en-US" sz="2200" dirty="0">
                <a:solidFill>
                  <a:schemeClr val="tx1"/>
                </a:solidFill>
              </a:rPr>
              <a:t>Keep the format formal and end the message by saying you look forward to hearing from them</a:t>
            </a:r>
          </a:p>
        </p:txBody>
      </p:sp>
    </p:spTree>
    <p:extLst>
      <p:ext uri="{BB962C8B-B14F-4D97-AF65-F5344CB8AC3E}">
        <p14:creationId xmlns:p14="http://schemas.microsoft.com/office/powerpoint/2010/main" val="1617193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C142-1CBA-4B8F-98A3-112CF004B4D8}"/>
              </a:ext>
            </a:extLst>
          </p:cNvPr>
          <p:cNvSpPr>
            <a:spLocks noGrp="1"/>
          </p:cNvSpPr>
          <p:nvPr>
            <p:ph type="title"/>
          </p:nvPr>
        </p:nvSpPr>
        <p:spPr/>
        <p:txBody>
          <a:bodyPr/>
          <a:lstStyle/>
          <a:p>
            <a:r>
              <a:rPr lang="en-US" dirty="0">
                <a:ea typeface="ＭＳ Ｐゴシック"/>
              </a:rPr>
              <a:t>Email</a:t>
            </a:r>
            <a:br>
              <a:rPr lang="en-US" dirty="0">
                <a:ea typeface="ＭＳ Ｐゴシック"/>
              </a:rPr>
            </a:br>
            <a:r>
              <a:rPr lang="en-US" i="1" dirty="0">
                <a:ea typeface="ＭＳ Ｐゴシック"/>
              </a:rPr>
              <a:t>Example Note</a:t>
            </a:r>
            <a:endParaRPr lang="en-US" i="1" dirty="0"/>
          </a:p>
        </p:txBody>
      </p:sp>
      <p:sp>
        <p:nvSpPr>
          <p:cNvPr id="6" name="Content Placeholder 5">
            <a:extLst>
              <a:ext uri="{FF2B5EF4-FFF2-40B4-BE49-F238E27FC236}">
                <a16:creationId xmlns:a16="http://schemas.microsoft.com/office/drawing/2014/main" id="{207A7F74-A523-4396-9696-ED5EA3F0EF97}"/>
              </a:ext>
            </a:extLst>
          </p:cNvPr>
          <p:cNvSpPr>
            <a:spLocks noGrp="1"/>
          </p:cNvSpPr>
          <p:nvPr>
            <p:ph idx="1"/>
          </p:nvPr>
        </p:nvSpPr>
        <p:spPr>
          <a:xfrm>
            <a:off x="321627" y="1978455"/>
            <a:ext cx="1727228" cy="360300"/>
          </a:xfrm>
        </p:spPr>
        <p:txBody>
          <a:bodyPr lIns="91440" tIns="45720" rIns="91440" bIns="45720" anchor="t"/>
          <a:lstStyle/>
          <a:p>
            <a:pPr marL="0" indent="0">
              <a:buNone/>
            </a:pPr>
            <a:r>
              <a:rPr lang="en-US" sz="1800" dirty="0">
                <a:ea typeface="ＭＳ Ｐゴシック"/>
              </a:rPr>
              <a:t>Dear Name, </a:t>
            </a:r>
            <a:endParaRPr lang="en-US" sz="1800" i="1" dirty="0"/>
          </a:p>
        </p:txBody>
      </p:sp>
      <p:cxnSp>
        <p:nvCxnSpPr>
          <p:cNvPr id="5" name="Straight Arrow Connector 4">
            <a:extLst>
              <a:ext uri="{FF2B5EF4-FFF2-40B4-BE49-F238E27FC236}">
                <a16:creationId xmlns:a16="http://schemas.microsoft.com/office/drawing/2014/main" id="{20CC32EA-FD3F-4F08-B426-D282637E94BA}"/>
              </a:ext>
              <a:ext uri="{C183D7F6-B498-43B3-948B-1728B52AA6E4}">
                <adec:decorative xmlns:adec="http://schemas.microsoft.com/office/drawing/2017/decorative" val="1"/>
              </a:ext>
            </a:extLst>
          </p:cNvPr>
          <p:cNvCxnSpPr>
            <a:cxnSpLocks/>
          </p:cNvCxnSpPr>
          <p:nvPr/>
        </p:nvCxnSpPr>
        <p:spPr>
          <a:xfrm flipH="1">
            <a:off x="1664052" y="1662766"/>
            <a:ext cx="2199771" cy="3603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27BD1F65-9946-4196-B80A-65330A9A5C13}"/>
              </a:ext>
            </a:extLst>
          </p:cNvPr>
          <p:cNvSpPr/>
          <p:nvPr/>
        </p:nvSpPr>
        <p:spPr>
          <a:xfrm>
            <a:off x="4293824" y="-2753"/>
            <a:ext cx="2476253" cy="2341508"/>
          </a:xfrm>
          <a:prstGeom prst="ellipse">
            <a:avLst/>
          </a:prstGeom>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600" dirty="0">
                <a:cs typeface="Calibri"/>
              </a:rPr>
              <a:t>Use  Mr., Mrs., Miss, etc. and last name (including any advanced degree signifier)... their email signature can be an example</a:t>
            </a:r>
            <a:endParaRPr lang="en-US" sz="1600" dirty="0">
              <a:ea typeface="+mn-lt"/>
              <a:cs typeface="+mn-lt"/>
            </a:endParaRPr>
          </a:p>
        </p:txBody>
      </p:sp>
      <p:sp>
        <p:nvSpPr>
          <p:cNvPr id="8" name="Content Placeholder 5">
            <a:extLst>
              <a:ext uri="{FF2B5EF4-FFF2-40B4-BE49-F238E27FC236}">
                <a16:creationId xmlns:a16="http://schemas.microsoft.com/office/drawing/2014/main" id="{E6DF00BB-C2B1-CC42-AA35-25B5D3AFC0F1}"/>
              </a:ext>
            </a:extLst>
          </p:cNvPr>
          <p:cNvSpPr txBox="1">
            <a:spLocks/>
          </p:cNvSpPr>
          <p:nvPr/>
        </p:nvSpPr>
        <p:spPr>
          <a:xfrm>
            <a:off x="321627" y="2154928"/>
            <a:ext cx="8646527" cy="4388784"/>
          </a:xfrm>
          <a:prstGeom prst="rect">
            <a:avLst/>
          </a:prstGeom>
        </p:spPr>
        <p:txBody>
          <a:bodyPr lIns="91440" tIns="45720" rIns="91440" bIns="45720" anchor="t"/>
          <a:lstStyle>
            <a:lvl1pPr marL="228600" indent="-228600" algn="l" defTabSz="457200" rtl="0" eaLnBrk="0" fontAlgn="base" hangingPunct="0">
              <a:spcBef>
                <a:spcPct val="20000"/>
              </a:spcBef>
              <a:spcAft>
                <a:spcPct val="0"/>
              </a:spcAft>
              <a:buClr>
                <a:schemeClr val="accent1"/>
              </a:buClr>
              <a:buSzPct val="110000"/>
              <a:buFont typeface="Arial" pitchFamily="34" charset="0"/>
              <a:buChar char="•"/>
              <a:defRPr sz="2400" kern="1200">
                <a:solidFill>
                  <a:schemeClr val="tx1"/>
                </a:solidFill>
                <a:latin typeface="+mn-lt"/>
                <a:ea typeface="ＭＳ Ｐゴシック" pitchFamily="-107" charset="-128"/>
                <a:cs typeface="ＭＳ Ｐゴシック" pitchFamily="-107" charset="-128"/>
              </a:defRPr>
            </a:lvl1pPr>
            <a:lvl2pPr marL="457200" indent="-228600" algn="l" defTabSz="457200" rtl="0" eaLnBrk="0" fontAlgn="base" hangingPunct="0">
              <a:spcBef>
                <a:spcPct val="20000"/>
              </a:spcBef>
              <a:spcAft>
                <a:spcPct val="0"/>
              </a:spcAft>
              <a:buClr>
                <a:schemeClr val="accent1"/>
              </a:buClr>
              <a:buFont typeface="Arial" pitchFamily="34" charset="0"/>
              <a:buChar char="•"/>
              <a:defRPr sz="2400" kern="1200">
                <a:solidFill>
                  <a:srgbClr val="767878"/>
                </a:solidFill>
                <a:latin typeface="+mn-lt"/>
                <a:ea typeface="ＭＳ Ｐゴシック" pitchFamily="-107" charset="-128"/>
                <a:cs typeface="ＭＳ Ｐゴシック" charset="0"/>
              </a:defRPr>
            </a:lvl2pPr>
            <a:lvl3pPr marL="685800" indent="-228600" algn="l" defTabSz="457200" rtl="0" eaLnBrk="0" fontAlgn="base" hangingPunct="0">
              <a:spcBef>
                <a:spcPct val="20000"/>
              </a:spcBef>
              <a:spcAft>
                <a:spcPct val="0"/>
              </a:spcAft>
              <a:buClr>
                <a:schemeClr val="accent1"/>
              </a:buClr>
              <a:buSzPct val="110000"/>
              <a:buFont typeface="Arial" pitchFamily="34" charset="0"/>
              <a:buChar char="•"/>
              <a:defRPr sz="2200" kern="1200">
                <a:solidFill>
                  <a:schemeClr val="tx1">
                    <a:lumMod val="50000"/>
                    <a:lumOff val="50000"/>
                  </a:schemeClr>
                </a:solidFill>
                <a:latin typeface="+mn-lt"/>
                <a:ea typeface="ＭＳ Ｐゴシック" pitchFamily="-107" charset="-128"/>
                <a:cs typeface="ＭＳ Ｐゴシック" charset="0"/>
              </a:defRPr>
            </a:lvl3pPr>
            <a:lvl4pPr marL="511175" indent="860425" algn="l" defTabSz="457200" rtl="0" eaLnBrk="0" fontAlgn="base" hangingPunct="0">
              <a:spcBef>
                <a:spcPct val="20000"/>
              </a:spcBef>
              <a:spcAft>
                <a:spcPct val="0"/>
              </a:spcAft>
              <a:buClr>
                <a:srgbClr val="CC3333"/>
              </a:buClr>
              <a:buFont typeface="Arial" charset="0"/>
              <a:defRPr sz="2000" kern="1200">
                <a:solidFill>
                  <a:srgbClr val="767878"/>
                </a:solidFill>
                <a:latin typeface="+mn-lt"/>
                <a:ea typeface="ＭＳ Ｐゴシック" pitchFamily="-107" charset="-128"/>
                <a:cs typeface="ＭＳ Ｐゴシック" charset="0"/>
              </a:defRPr>
            </a:lvl4pPr>
            <a:lvl5pPr marL="747713" indent="-225425" algn="l" defTabSz="457200" rtl="0" eaLnBrk="0" fontAlgn="base" hangingPunct="0">
              <a:spcBef>
                <a:spcPct val="20000"/>
              </a:spcBef>
              <a:spcAft>
                <a:spcPct val="0"/>
              </a:spcAft>
              <a:buClr>
                <a:srgbClr val="00895F"/>
              </a:buClr>
              <a:buFont typeface="Lucida Grande CE" charset="0"/>
              <a:buChar char="&gt;"/>
              <a:defRPr sz="2000" kern="1200">
                <a:solidFill>
                  <a:schemeClr val="tx1"/>
                </a:solidFill>
                <a:latin typeface="+mn-lt"/>
                <a:ea typeface="ＭＳ Ｐゴシック" pitchFamily="-107"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endParaRPr lang="en-US" sz="1800" dirty="0">
              <a:ea typeface="ＭＳ Ｐゴシック"/>
            </a:endParaRPr>
          </a:p>
          <a:p>
            <a:pPr marL="0" indent="0">
              <a:buFont typeface="Arial" pitchFamily="34" charset="0"/>
              <a:buNone/>
            </a:pPr>
            <a:r>
              <a:rPr lang="en-US" sz="1800" dirty="0"/>
              <a:t>Thank the person for taking the time to interview you for the specific position. Include one or two sentences about what you learned about the position or company. </a:t>
            </a:r>
          </a:p>
          <a:p>
            <a:pPr marL="0" indent="0">
              <a:buFont typeface="Arial" pitchFamily="34" charset="0"/>
              <a:buNone/>
            </a:pPr>
            <a:endParaRPr lang="en-US" sz="1800" dirty="0"/>
          </a:p>
          <a:p>
            <a:pPr marL="0" indent="0">
              <a:buFont typeface="Arial" pitchFamily="34" charset="0"/>
              <a:buNone/>
            </a:pPr>
            <a:r>
              <a:rPr lang="en-US" sz="1800" dirty="0"/>
              <a:t>Briefly reiterate your strengths; mention anything you forgot to highlight in the interview; state your belief that you could make a positive contribution to the organization.</a:t>
            </a:r>
          </a:p>
          <a:p>
            <a:pPr marL="0" indent="0">
              <a:buFont typeface="Arial" pitchFamily="34" charset="0"/>
              <a:buNone/>
            </a:pPr>
            <a:endParaRPr lang="en-US" sz="1800" dirty="0"/>
          </a:p>
          <a:p>
            <a:pPr marL="0" indent="0">
              <a:buFont typeface="Arial" pitchFamily="34" charset="0"/>
              <a:buNone/>
            </a:pPr>
            <a:r>
              <a:rPr lang="en-US" sz="1800" dirty="0">
                <a:ea typeface="ＭＳ Ｐゴシック"/>
              </a:rPr>
              <a:t>In closing, state that you look forward to hearing from them soon and/or reiterate the next step in the hiring timeline. Thank the person again for their consideration. </a:t>
            </a:r>
            <a:endParaRPr lang="en-US" sz="1800" dirty="0"/>
          </a:p>
          <a:p>
            <a:pPr marL="0" indent="0">
              <a:buFont typeface="Arial" pitchFamily="34" charset="0"/>
              <a:buNone/>
            </a:pPr>
            <a:endParaRPr lang="en-US" sz="1800" dirty="0"/>
          </a:p>
          <a:p>
            <a:pPr marL="0" indent="0">
              <a:buFont typeface="Arial" pitchFamily="34" charset="0"/>
              <a:buNone/>
            </a:pPr>
            <a:r>
              <a:rPr lang="en-US" sz="1800" dirty="0"/>
              <a:t>Sincerely, </a:t>
            </a:r>
          </a:p>
          <a:p>
            <a:pPr marL="0" indent="0">
              <a:buFont typeface="Arial" pitchFamily="34" charset="0"/>
              <a:buNone/>
            </a:pPr>
            <a:endParaRPr lang="en-US" sz="1800" dirty="0">
              <a:ea typeface="ＭＳ Ｐゴシック"/>
            </a:endParaRPr>
          </a:p>
          <a:p>
            <a:pPr marL="0" indent="0">
              <a:buFont typeface="Arial" pitchFamily="34" charset="0"/>
              <a:buNone/>
            </a:pPr>
            <a:r>
              <a:rPr lang="en-US" sz="1800" dirty="0"/>
              <a:t>Your Name (formal)</a:t>
            </a:r>
          </a:p>
        </p:txBody>
      </p:sp>
      <p:cxnSp>
        <p:nvCxnSpPr>
          <p:cNvPr id="7" name="Straight Arrow Connector 6">
            <a:extLst>
              <a:ext uri="{FF2B5EF4-FFF2-40B4-BE49-F238E27FC236}">
                <a16:creationId xmlns:a16="http://schemas.microsoft.com/office/drawing/2014/main" id="{9C4C9805-2CCF-4E74-9C0E-7A1E5DB4FA3D}"/>
              </a:ext>
              <a:ext uri="{C183D7F6-B498-43B3-948B-1728B52AA6E4}">
                <adec:decorative xmlns:adec="http://schemas.microsoft.com/office/drawing/2017/decorative" val="1"/>
              </a:ext>
            </a:extLst>
          </p:cNvPr>
          <p:cNvCxnSpPr>
            <a:cxnSpLocks/>
          </p:cNvCxnSpPr>
          <p:nvPr/>
        </p:nvCxnSpPr>
        <p:spPr>
          <a:xfrm flipH="1">
            <a:off x="1451343" y="5743795"/>
            <a:ext cx="76567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49D77F18-D45B-4020-AE80-A3AD4ECC6070}"/>
              </a:ext>
            </a:extLst>
          </p:cNvPr>
          <p:cNvSpPr/>
          <p:nvPr/>
        </p:nvSpPr>
        <p:spPr>
          <a:xfrm>
            <a:off x="2351625" y="4995841"/>
            <a:ext cx="1630498" cy="1547871"/>
          </a:xfrm>
          <a:prstGeom prst="ellipse">
            <a:avLst/>
          </a:prstGeom>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600" dirty="0">
                <a:cs typeface="Calibri"/>
              </a:rPr>
              <a:t>Add your actual signature above</a:t>
            </a:r>
          </a:p>
        </p:txBody>
      </p:sp>
    </p:spTree>
    <p:extLst>
      <p:ext uri="{BB962C8B-B14F-4D97-AF65-F5344CB8AC3E}">
        <p14:creationId xmlns:p14="http://schemas.microsoft.com/office/powerpoint/2010/main" val="1113483527"/>
      </p:ext>
    </p:extLst>
  </p:cSld>
  <p:clrMapOvr>
    <a:masterClrMapping/>
  </p:clrMapOvr>
  <p:extLst>
    <p:ext uri="{6950BFC3-D8DA-4A85-94F7-54DA5524770B}">
      <p188:commentRel xmlns:p188="http://schemas.microsoft.com/office/powerpoint/2018/8/main" xmlns=""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947B9-BB9A-4380-87B7-DC51DEE24E3D}"/>
              </a:ext>
            </a:extLst>
          </p:cNvPr>
          <p:cNvSpPr>
            <a:spLocks noGrp="1"/>
          </p:cNvSpPr>
          <p:nvPr>
            <p:ph type="title"/>
          </p:nvPr>
        </p:nvSpPr>
        <p:spPr/>
        <p:txBody>
          <a:bodyPr/>
          <a:lstStyle/>
          <a:p>
            <a:r>
              <a:rPr lang="en-US" dirty="0"/>
              <a:t>Following Up </a:t>
            </a:r>
            <a:br>
              <a:rPr lang="en-US" dirty="0"/>
            </a:br>
            <a:r>
              <a:rPr lang="en-US" i="1" dirty="0"/>
              <a:t>Waiting on a Response</a:t>
            </a:r>
          </a:p>
        </p:txBody>
      </p:sp>
      <p:sp>
        <p:nvSpPr>
          <p:cNvPr id="4" name="Content Placeholder 3">
            <a:extLst>
              <a:ext uri="{FF2B5EF4-FFF2-40B4-BE49-F238E27FC236}">
                <a16:creationId xmlns:a16="http://schemas.microsoft.com/office/drawing/2014/main" id="{44DE0E88-5734-4E5F-B418-A1B48A1AE516}"/>
              </a:ext>
            </a:extLst>
          </p:cNvPr>
          <p:cNvSpPr>
            <a:spLocks noGrp="1"/>
          </p:cNvSpPr>
          <p:nvPr>
            <p:ph idx="1"/>
          </p:nvPr>
        </p:nvSpPr>
        <p:spPr/>
        <p:txBody>
          <a:bodyPr/>
          <a:lstStyle/>
          <a:p>
            <a:pPr marL="0" indent="0" algn="ctr">
              <a:buNone/>
            </a:pPr>
            <a:r>
              <a:rPr lang="en-US" sz="2200" i="1" dirty="0"/>
              <a:t>Wondering if you got the job? You can follow up if you have not heard from them </a:t>
            </a:r>
          </a:p>
          <a:p>
            <a:pPr marL="0" indent="0" algn="ctr">
              <a:buNone/>
            </a:pPr>
            <a:endParaRPr lang="en-US" sz="2200" i="1" dirty="0"/>
          </a:p>
          <a:p>
            <a:pPr marL="0" indent="0">
              <a:buNone/>
            </a:pPr>
            <a:r>
              <a:rPr lang="en-US" sz="2200" b="1" dirty="0"/>
              <a:t>Key strategies:</a:t>
            </a:r>
          </a:p>
          <a:p>
            <a:r>
              <a:rPr lang="en-US" sz="2200" dirty="0"/>
              <a:t>Wait 2 weeks </a:t>
            </a:r>
            <a:r>
              <a:rPr lang="en-US" sz="2200" u="sng" dirty="0"/>
              <a:t>or</a:t>
            </a:r>
            <a:r>
              <a:rPr lang="en-US" sz="2200" dirty="0"/>
              <a:t> until the date they gave you for their next step has passed. A polite call or email is best </a:t>
            </a:r>
          </a:p>
          <a:p>
            <a:r>
              <a:rPr lang="en-US" sz="2200" dirty="0"/>
              <a:t>When you contact them, don’t ask if you got the job. Instead, ask if they can give you an update on their process or timeline </a:t>
            </a:r>
          </a:p>
          <a:p>
            <a:r>
              <a:rPr lang="en-US" sz="2200" dirty="0"/>
              <a:t>Be sure to thank them and express that you are still very interested in the position</a:t>
            </a:r>
          </a:p>
        </p:txBody>
      </p:sp>
    </p:spTree>
    <p:extLst>
      <p:ext uri="{BB962C8B-B14F-4D97-AF65-F5344CB8AC3E}">
        <p14:creationId xmlns:p14="http://schemas.microsoft.com/office/powerpoint/2010/main" val="327985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133" y="1"/>
            <a:ext cx="8225367" cy="1828799"/>
          </a:xfrm>
        </p:spPr>
        <p:txBody>
          <a:bodyPr/>
          <a:lstStyle/>
          <a:p>
            <a:r>
              <a:rPr lang="en-US" dirty="0"/>
              <a:t>BREAKING IT DOWN: 5 PHASES</a:t>
            </a:r>
          </a:p>
        </p:txBody>
      </p:sp>
      <p:graphicFrame>
        <p:nvGraphicFramePr>
          <p:cNvPr id="4" name="Content Placeholder 4" descr="A flowchart that shows the five phases of an internnship: preparation: introductions: formal Q and A, closing, and follow-up.">
            <a:extLst>
              <a:ext uri="{FF2B5EF4-FFF2-40B4-BE49-F238E27FC236}">
                <a16:creationId xmlns:a16="http://schemas.microsoft.com/office/drawing/2014/main" id="{B756D06F-FD7B-4EA3-885D-0B249B2E626D}"/>
              </a:ext>
            </a:extLst>
          </p:cNvPr>
          <p:cNvGraphicFramePr>
            <a:graphicFrameLocks/>
          </p:cNvGraphicFramePr>
          <p:nvPr>
            <p:extLst>
              <p:ext uri="{D42A27DB-BD31-4B8C-83A1-F6EECF244321}">
                <p14:modId xmlns:p14="http://schemas.microsoft.com/office/powerpoint/2010/main" val="3455845658"/>
              </p:ext>
            </p:extLst>
          </p:nvPr>
        </p:nvGraphicFramePr>
        <p:xfrm>
          <a:off x="261257" y="1866802"/>
          <a:ext cx="8719457" cy="2639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353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 Guided Preparation</a:t>
            </a:r>
          </a:p>
        </p:txBody>
      </p:sp>
      <p:pic>
        <p:nvPicPr>
          <p:cNvPr id="2050" name="Picture 2" descr="Career counselor Rosie Gallant wiht student">
            <a:extLst>
              <a:ext uri="{FF2B5EF4-FFF2-40B4-BE49-F238E27FC236}">
                <a16:creationId xmlns:a16="http://schemas.microsoft.com/office/drawing/2014/main" id="{84671E91-C6C3-4855-99D4-A4E7411176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52" b="527"/>
          <a:stretch/>
        </p:blipFill>
        <p:spPr bwMode="auto">
          <a:xfrm>
            <a:off x="0" y="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BA54D5-E8A8-4141-9D70-C917A5F42F61}"/>
              </a:ext>
            </a:extLst>
          </p:cNvPr>
          <p:cNvSpPr txBox="1">
            <a:spLocks/>
          </p:cNvSpPr>
          <p:nvPr/>
        </p:nvSpPr>
        <p:spPr>
          <a:xfrm>
            <a:off x="304801" y="3042138"/>
            <a:ext cx="8483598" cy="3477726"/>
          </a:xfrm>
          <a:prstGeom prst="rect">
            <a:avLst/>
          </a:prstGeom>
          <a:solidFill>
            <a:schemeClr val="bg1"/>
          </a:solidFill>
        </p:spPr>
        <p:txBody>
          <a:bodyPr>
            <a:normAutofit fontScale="92500" lnSpcReduction="20000"/>
          </a:bodyPr>
          <a:lstStyle>
            <a:lvl1pPr marL="285750" indent="-285750" algn="l" defTabSz="457200" rtl="0" eaLnBrk="0" fontAlgn="base" hangingPunct="0">
              <a:spcBef>
                <a:spcPct val="20000"/>
              </a:spcBef>
              <a:spcAft>
                <a:spcPct val="0"/>
              </a:spcAft>
              <a:buClr>
                <a:srgbClr val="00895F"/>
              </a:buClr>
              <a:buFont typeface="Lucida Grande CE" charset="0"/>
              <a:buChar char="&gt;"/>
              <a:defRPr sz="2400" kern="1200">
                <a:solidFill>
                  <a:schemeClr val="tx1"/>
                </a:solidFill>
                <a:latin typeface="+mn-lt"/>
                <a:ea typeface="ＭＳ Ｐゴシック" pitchFamily="-107" charset="-128"/>
                <a:cs typeface="ＭＳ Ｐゴシック" pitchFamily="-107" charset="-128"/>
              </a:defRPr>
            </a:lvl1pPr>
            <a:lvl2pPr marL="285750" indent="171450"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2pPr>
            <a:lvl3pPr marL="511175" indent="-223838" algn="l" defTabSz="457200" rtl="0" eaLnBrk="0" fontAlgn="base" hangingPunct="0">
              <a:spcBef>
                <a:spcPct val="20000"/>
              </a:spcBef>
              <a:spcAft>
                <a:spcPct val="0"/>
              </a:spcAft>
              <a:buClr>
                <a:srgbClr val="00895F"/>
              </a:buClr>
              <a:buFont typeface="Lucida Grande CE" charset="0"/>
              <a:buChar char="&gt;"/>
              <a:defRPr sz="2400" kern="1200">
                <a:solidFill>
                  <a:schemeClr val="tx1"/>
                </a:solidFill>
                <a:latin typeface="+mn-lt"/>
                <a:ea typeface="ＭＳ Ｐゴシック" pitchFamily="-107" charset="-128"/>
                <a:cs typeface="ＭＳ Ｐゴシック" charset="0"/>
              </a:defRPr>
            </a:lvl3pPr>
            <a:lvl4pPr marL="511175" indent="860425"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4pPr>
            <a:lvl5pPr marL="747713" indent="-225425" algn="l" defTabSz="457200" rtl="0" eaLnBrk="0" fontAlgn="base" hangingPunct="0">
              <a:spcBef>
                <a:spcPct val="20000"/>
              </a:spcBef>
              <a:spcAft>
                <a:spcPct val="0"/>
              </a:spcAft>
              <a:buClr>
                <a:srgbClr val="00895F"/>
              </a:buClr>
              <a:buFont typeface="Lucida Grande CE" charset="0"/>
              <a:buChar char="&gt;"/>
              <a:defRPr sz="2000" kern="1200">
                <a:solidFill>
                  <a:schemeClr val="tx1"/>
                </a:solidFill>
                <a:latin typeface="+mn-lt"/>
                <a:ea typeface="ＭＳ Ｐゴシック" pitchFamily="-107"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0000"/>
              </a:buClr>
              <a:buFont typeface="Wingdings" panose="05000000000000000000" pitchFamily="2" charset="2"/>
              <a:buChar char="q"/>
            </a:pPr>
            <a:r>
              <a:rPr lang="en-US" dirty="0"/>
              <a:t> Pick several questions from each category and practice answering them out loud. </a:t>
            </a:r>
          </a:p>
          <a:p>
            <a:pPr>
              <a:buClr>
                <a:srgbClr val="FF0000"/>
              </a:buClr>
              <a:buFont typeface="Wingdings" panose="05000000000000000000" pitchFamily="2" charset="2"/>
              <a:buChar char="q"/>
            </a:pPr>
            <a:r>
              <a:rPr lang="en-US" dirty="0"/>
              <a:t> Identify the questions you find difficult to answer, spend more time on those. </a:t>
            </a:r>
          </a:p>
          <a:p>
            <a:pPr>
              <a:buClr>
                <a:srgbClr val="FF0000"/>
              </a:buClr>
              <a:buFont typeface="Wingdings" panose="05000000000000000000" pitchFamily="2" charset="2"/>
              <a:buChar char="q"/>
            </a:pPr>
            <a:r>
              <a:rPr lang="en-US" dirty="0"/>
              <a:t> Identify your best STAR stories for behavioral questions and practice telling them (limit 2-3 minutes each).</a:t>
            </a:r>
          </a:p>
          <a:p>
            <a:pPr>
              <a:buClr>
                <a:srgbClr val="FF0000"/>
              </a:buClr>
              <a:buFont typeface="Wingdings" panose="05000000000000000000" pitchFamily="2" charset="2"/>
              <a:buChar char="q"/>
            </a:pPr>
            <a:r>
              <a:rPr lang="en-US" dirty="0"/>
              <a:t> Continue researching the company. </a:t>
            </a:r>
          </a:p>
          <a:p>
            <a:pPr>
              <a:buClr>
                <a:srgbClr val="FF0000"/>
              </a:buClr>
              <a:buFont typeface="Wingdings" panose="05000000000000000000" pitchFamily="2" charset="2"/>
              <a:buChar char="q"/>
            </a:pPr>
            <a:r>
              <a:rPr lang="en-US" dirty="0"/>
              <a:t> Prepare and practice 3-4 questions </a:t>
            </a:r>
            <a:r>
              <a:rPr lang="en-US" u="sng" dirty="0"/>
              <a:t>you</a:t>
            </a:r>
            <a:r>
              <a:rPr lang="en-US" dirty="0"/>
              <a:t> might ask.</a:t>
            </a:r>
          </a:p>
          <a:p>
            <a:pPr>
              <a:buClr>
                <a:srgbClr val="FF0000"/>
              </a:buClr>
              <a:buFont typeface="Wingdings" panose="05000000000000000000" pitchFamily="2" charset="2"/>
              <a:buChar char="q"/>
            </a:pPr>
            <a:r>
              <a:rPr lang="en-US" dirty="0"/>
              <a:t> Get your interview outfit if you have not already! </a:t>
            </a:r>
          </a:p>
          <a:p>
            <a:pPr>
              <a:buClr>
                <a:srgbClr val="FF0000"/>
              </a:buClr>
              <a:buFont typeface="Wingdings" panose="05000000000000000000" pitchFamily="2" charset="2"/>
              <a:buChar char="q"/>
            </a:pPr>
            <a:r>
              <a:rPr lang="en-US" dirty="0"/>
              <a:t> Optional: Make an appointment with your career advisor on </a:t>
            </a:r>
            <a:r>
              <a:rPr lang="en-US" dirty="0">
                <a:hlinkClick r:id="rId3"/>
              </a:rPr>
              <a:t>Handshake</a:t>
            </a:r>
            <a:endParaRPr lang="en-US" dirty="0">
              <a:solidFill>
                <a:srgbClr val="FF0000"/>
              </a:solidFill>
            </a:endParaRPr>
          </a:p>
        </p:txBody>
      </p:sp>
      <p:sp>
        <p:nvSpPr>
          <p:cNvPr id="2" name="Oval 1">
            <a:extLst>
              <a:ext uri="{FF2B5EF4-FFF2-40B4-BE49-F238E27FC236}">
                <a16:creationId xmlns:a16="http://schemas.microsoft.com/office/drawing/2014/main" id="{21DC41A4-29B4-4DAE-AAE7-0AE0B809A567}"/>
              </a:ext>
            </a:extLst>
          </p:cNvPr>
          <p:cNvSpPr/>
          <p:nvPr/>
        </p:nvSpPr>
        <p:spPr>
          <a:xfrm>
            <a:off x="6464300" y="119063"/>
            <a:ext cx="1782233" cy="1709737"/>
          </a:xfrm>
          <a:prstGeom prst="ellipse">
            <a:avLst/>
          </a:prstGeom>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dirty="0"/>
              <a:t>Self-Guided Prep</a:t>
            </a:r>
          </a:p>
        </p:txBody>
      </p:sp>
    </p:spTree>
    <p:extLst>
      <p:ext uri="{BB962C8B-B14F-4D97-AF65-F5344CB8AC3E}">
        <p14:creationId xmlns:p14="http://schemas.microsoft.com/office/powerpoint/2010/main" val="392012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551B-7403-44EE-8D77-8B7CE7FF8E85}"/>
              </a:ext>
            </a:extLst>
          </p:cNvPr>
          <p:cNvSpPr>
            <a:spLocks noGrp="1"/>
          </p:cNvSpPr>
          <p:nvPr>
            <p:ph type="ctrTitle"/>
          </p:nvPr>
        </p:nvSpPr>
        <p:spPr/>
        <p:txBody>
          <a:bodyPr/>
          <a:lstStyle/>
          <a:p>
            <a:r>
              <a:rPr lang="en-US" dirty="0"/>
              <a:t>PHASE 1: PREPARATION</a:t>
            </a:r>
          </a:p>
        </p:txBody>
      </p:sp>
    </p:spTree>
    <p:extLst>
      <p:ext uri="{BB962C8B-B14F-4D97-AF65-F5344CB8AC3E}">
        <p14:creationId xmlns:p14="http://schemas.microsoft.com/office/powerpoint/2010/main" val="89141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a:t>
            </a:r>
          </a:p>
        </p:txBody>
      </p:sp>
      <p:sp>
        <p:nvSpPr>
          <p:cNvPr id="3" name="Content Placeholder 2"/>
          <p:cNvSpPr>
            <a:spLocks noGrp="1"/>
          </p:cNvSpPr>
          <p:nvPr>
            <p:ph idx="1"/>
          </p:nvPr>
        </p:nvSpPr>
        <p:spPr>
          <a:xfrm>
            <a:off x="365792" y="3353701"/>
            <a:ext cx="1534885" cy="1881341"/>
          </a:xfrm>
        </p:spPr>
        <p:txBody>
          <a:bodyPr/>
          <a:lstStyle/>
          <a:p>
            <a:pPr marL="0" indent="0">
              <a:buNone/>
            </a:pPr>
            <a:r>
              <a:rPr lang="en-US" b="1" dirty="0">
                <a:solidFill>
                  <a:srgbClr val="FF0000"/>
                </a:solidFill>
              </a:rPr>
              <a:t>S</a:t>
            </a:r>
            <a:r>
              <a:rPr lang="en-US" dirty="0"/>
              <a:t>ituation</a:t>
            </a:r>
          </a:p>
          <a:p>
            <a:pPr marL="0" indent="0">
              <a:buNone/>
            </a:pPr>
            <a:r>
              <a:rPr lang="en-US" b="1" dirty="0">
                <a:solidFill>
                  <a:srgbClr val="FF0000"/>
                </a:solidFill>
              </a:rPr>
              <a:t>T</a:t>
            </a:r>
            <a:r>
              <a:rPr lang="en-US" dirty="0"/>
              <a:t>ask</a:t>
            </a:r>
          </a:p>
          <a:p>
            <a:pPr marL="0" indent="0">
              <a:buNone/>
            </a:pPr>
            <a:r>
              <a:rPr lang="en-US" b="1" dirty="0">
                <a:solidFill>
                  <a:srgbClr val="FF0000"/>
                </a:solidFill>
              </a:rPr>
              <a:t>A</a:t>
            </a:r>
            <a:r>
              <a:rPr lang="en-US" dirty="0"/>
              <a:t>ction</a:t>
            </a:r>
          </a:p>
          <a:p>
            <a:pPr marL="0" indent="0">
              <a:buNone/>
            </a:pPr>
            <a:r>
              <a:rPr lang="en-US" b="1" dirty="0">
                <a:solidFill>
                  <a:srgbClr val="FF0000"/>
                </a:solidFill>
              </a:rPr>
              <a:t>R</a:t>
            </a:r>
            <a:r>
              <a:rPr lang="en-US" dirty="0"/>
              <a:t>esult</a:t>
            </a:r>
          </a:p>
          <a:p>
            <a:pPr marL="0" indent="0">
              <a:buNone/>
            </a:pPr>
            <a:endParaRPr lang="en-US" dirty="0"/>
          </a:p>
        </p:txBody>
      </p:sp>
      <p:sp>
        <p:nvSpPr>
          <p:cNvPr id="6" name="Oval 5">
            <a:extLst>
              <a:ext uri="{FF2B5EF4-FFF2-40B4-BE49-F238E27FC236}">
                <a16:creationId xmlns:a16="http://schemas.microsoft.com/office/drawing/2014/main" id="{381633EE-B313-44F9-93D1-805CCFD62DC4}"/>
              </a:ext>
            </a:extLst>
          </p:cNvPr>
          <p:cNvSpPr/>
          <p:nvPr/>
        </p:nvSpPr>
        <p:spPr>
          <a:xfrm>
            <a:off x="242699" y="1641022"/>
            <a:ext cx="1534885" cy="1502229"/>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STAR</a:t>
            </a:r>
          </a:p>
        </p:txBody>
      </p:sp>
      <p:sp>
        <p:nvSpPr>
          <p:cNvPr id="9" name="TextBox 8">
            <a:extLst>
              <a:ext uri="{FF2B5EF4-FFF2-40B4-BE49-F238E27FC236}">
                <a16:creationId xmlns:a16="http://schemas.microsoft.com/office/drawing/2014/main" id="{09658CC1-E112-4142-BB65-5108F67E6C87}"/>
              </a:ext>
            </a:extLst>
          </p:cNvPr>
          <p:cNvSpPr txBox="1"/>
          <p:nvPr/>
        </p:nvSpPr>
        <p:spPr>
          <a:xfrm>
            <a:off x="2128748" y="1641022"/>
            <a:ext cx="4868952" cy="4770537"/>
          </a:xfrm>
          <a:prstGeom prst="rect">
            <a:avLst/>
          </a:prstGeom>
          <a:noFill/>
        </p:spPr>
        <p:txBody>
          <a:bodyPr wrap="square" rtlCol="0">
            <a:spAutoFit/>
          </a:bodyPr>
          <a:lstStyle/>
          <a:p>
            <a:r>
              <a:rPr lang="en-US" sz="2200" b="1" dirty="0">
                <a:solidFill>
                  <a:schemeClr val="accent1"/>
                </a:solidFill>
              </a:rPr>
              <a:t>Have STAR answers prepared for questions you anticipate</a:t>
            </a:r>
          </a:p>
          <a:p>
            <a:endParaRPr lang="en-US" sz="2200" b="1" dirty="0">
              <a:solidFill>
                <a:schemeClr val="accent1"/>
              </a:solidFill>
            </a:endParaRPr>
          </a:p>
          <a:p>
            <a:pPr marL="342900" indent="-342900">
              <a:buClr>
                <a:srgbClr val="FF0000"/>
              </a:buClr>
              <a:buFont typeface="Arial" panose="020B0604020202020204" pitchFamily="34" charset="0"/>
              <a:buChar char="•"/>
            </a:pPr>
            <a:r>
              <a:rPr lang="en-US" sz="2200" dirty="0"/>
              <a:t>Create a OneDrive or Google document of your STAR stories </a:t>
            </a:r>
          </a:p>
          <a:p>
            <a:pPr marL="342900" indent="-342900">
              <a:buClr>
                <a:srgbClr val="FF0000"/>
              </a:buClr>
              <a:buFont typeface="Arial" panose="020B0604020202020204" pitchFamily="34" charset="0"/>
              <a:buChar char="•"/>
            </a:pPr>
            <a:r>
              <a:rPr lang="en-US" sz="2200" dirty="0"/>
              <a:t>These are stories about when you solved a problem, dealt with a difficult coworker or classmate, or met a seemingly impossible deadline</a:t>
            </a:r>
          </a:p>
          <a:p>
            <a:pPr marL="342900" indent="-342900">
              <a:buClr>
                <a:srgbClr val="FF0000"/>
              </a:buClr>
              <a:buFont typeface="Arial" panose="020B0604020202020204" pitchFamily="34" charset="0"/>
              <a:buChar char="•"/>
            </a:pPr>
            <a:r>
              <a:rPr lang="en-US" sz="2200" dirty="0"/>
              <a:t>Create this library and craft your stories there. Practice telling them out loud</a:t>
            </a:r>
          </a:p>
          <a:p>
            <a:pPr marL="342900" indent="-342900">
              <a:buFont typeface="Arial" panose="020B0604020202020204" pitchFamily="34" charset="0"/>
              <a:buChar char="•"/>
            </a:pPr>
            <a:endParaRPr lang="en-US" sz="2000" dirty="0"/>
          </a:p>
          <a:p>
            <a:endParaRPr lang="en-US" sz="2000" b="1" dirty="0"/>
          </a:p>
        </p:txBody>
      </p:sp>
      <p:sp>
        <p:nvSpPr>
          <p:cNvPr id="7" name="Oval 6">
            <a:extLst>
              <a:ext uri="{FF2B5EF4-FFF2-40B4-BE49-F238E27FC236}">
                <a16:creationId xmlns:a16="http://schemas.microsoft.com/office/drawing/2014/main" id="{B791DE05-4A66-4FCA-A717-57FE4468FA76}"/>
              </a:ext>
            </a:extLst>
          </p:cNvPr>
          <p:cNvSpPr/>
          <p:nvPr/>
        </p:nvSpPr>
        <p:spPr>
          <a:xfrm>
            <a:off x="6823806" y="4044462"/>
            <a:ext cx="2188065" cy="217014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Spend the majority on the “Action” and ”Result” pieces</a:t>
            </a:r>
          </a:p>
          <a:p>
            <a:pPr algn="ctr"/>
            <a:endParaRPr lang="en-US" sz="1050" dirty="0"/>
          </a:p>
        </p:txBody>
      </p:sp>
    </p:spTree>
    <p:extLst>
      <p:ext uri="{BB962C8B-B14F-4D97-AF65-F5344CB8AC3E}">
        <p14:creationId xmlns:p14="http://schemas.microsoft.com/office/powerpoint/2010/main" val="811516975"/>
      </p:ext>
    </p:extLst>
  </p:cSld>
  <p:clrMapOvr>
    <a:masterClrMapping/>
  </p:clrMapOvr>
  <p:extLst>
    <p:ext uri="{6950BFC3-D8DA-4A85-94F7-54DA5524770B}">
      <p188:commentRel xmlns:p188="http://schemas.microsoft.com/office/powerpoint/2018/8/main" xmlns=""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Internship Preparation </a:t>
            </a:r>
          </a:p>
        </p:txBody>
      </p:sp>
      <p:sp>
        <p:nvSpPr>
          <p:cNvPr id="3" name="Content Placeholder 2"/>
          <p:cNvSpPr>
            <a:spLocks noGrp="1"/>
          </p:cNvSpPr>
          <p:nvPr>
            <p:ph idx="1"/>
          </p:nvPr>
        </p:nvSpPr>
        <p:spPr>
          <a:xfrm>
            <a:off x="144202" y="1565031"/>
            <a:ext cx="1931036" cy="1772046"/>
          </a:xfrm>
        </p:spPr>
        <p:txBody>
          <a:bodyPr/>
          <a:lstStyle/>
          <a:p>
            <a:pPr marL="0" indent="0">
              <a:buNone/>
            </a:pPr>
            <a:r>
              <a:rPr lang="en-US" sz="2200" dirty="0"/>
              <a:t>This is ONLY optional if you know you feel confident in your skills….</a:t>
            </a:r>
          </a:p>
        </p:txBody>
      </p:sp>
      <p:sp>
        <p:nvSpPr>
          <p:cNvPr id="6" name="Oval 5">
            <a:extLst>
              <a:ext uri="{FF2B5EF4-FFF2-40B4-BE49-F238E27FC236}">
                <a16:creationId xmlns:a16="http://schemas.microsoft.com/office/drawing/2014/main" id="{381633EE-B313-44F9-93D1-805CCFD62DC4}"/>
              </a:ext>
            </a:extLst>
          </p:cNvPr>
          <p:cNvSpPr/>
          <p:nvPr/>
        </p:nvSpPr>
        <p:spPr>
          <a:xfrm>
            <a:off x="296682" y="3520923"/>
            <a:ext cx="1534885" cy="1502229"/>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FALSE!!</a:t>
            </a:r>
          </a:p>
        </p:txBody>
      </p:sp>
      <p:sp>
        <p:nvSpPr>
          <p:cNvPr id="9" name="TextBox 8">
            <a:extLst>
              <a:ext uri="{FF2B5EF4-FFF2-40B4-BE49-F238E27FC236}">
                <a16:creationId xmlns:a16="http://schemas.microsoft.com/office/drawing/2014/main" id="{09658CC1-E112-4142-BB65-5108F67E6C87}"/>
              </a:ext>
            </a:extLst>
          </p:cNvPr>
          <p:cNvSpPr txBox="1"/>
          <p:nvPr/>
        </p:nvSpPr>
        <p:spPr>
          <a:xfrm>
            <a:off x="2180493" y="1379577"/>
            <a:ext cx="6963508" cy="5139869"/>
          </a:xfrm>
          <a:prstGeom prst="rect">
            <a:avLst/>
          </a:prstGeom>
          <a:noFill/>
        </p:spPr>
        <p:txBody>
          <a:bodyPr wrap="square" rtlCol="0">
            <a:spAutoFit/>
          </a:bodyPr>
          <a:lstStyle/>
          <a:p>
            <a:r>
              <a:rPr lang="en-US" sz="2200" b="1" dirty="0">
                <a:solidFill>
                  <a:schemeClr val="accent1"/>
                </a:solidFill>
              </a:rPr>
              <a:t>Be prompt</a:t>
            </a:r>
          </a:p>
          <a:p>
            <a:pPr marL="914400" lvl="1" indent="-457200">
              <a:buClr>
                <a:srgbClr val="FF0000"/>
              </a:buClr>
              <a:buFont typeface="Arial" panose="020B0604020202020204" pitchFamily="34" charset="0"/>
              <a:buChar char="•"/>
            </a:pPr>
            <a:r>
              <a:rPr lang="en-US" sz="2200" dirty="0"/>
              <a:t>Know your travel route &amp; time </a:t>
            </a:r>
          </a:p>
          <a:p>
            <a:pPr marL="914400" lvl="1" indent="-457200">
              <a:buClr>
                <a:srgbClr val="FF0000"/>
              </a:buClr>
              <a:buFont typeface="Arial" panose="020B0604020202020204" pitchFamily="34" charset="0"/>
              <a:buChar char="•"/>
            </a:pPr>
            <a:r>
              <a:rPr lang="en-US" sz="2200" dirty="0"/>
              <a:t>Come with all documents required in the application—such as your resume, cover letter, portfolio. Have copies for each interviewer</a:t>
            </a:r>
            <a:endParaRPr lang="en-US" sz="2200" b="1" dirty="0"/>
          </a:p>
          <a:p>
            <a:r>
              <a:rPr lang="en-US" sz="2200" b="1" dirty="0">
                <a:solidFill>
                  <a:schemeClr val="accent1"/>
                </a:solidFill>
              </a:rPr>
              <a:t>Be ready to show you know the organization</a:t>
            </a:r>
          </a:p>
          <a:p>
            <a:pPr marL="914400" lvl="1" indent="-457200">
              <a:buClr>
                <a:srgbClr val="FF0000"/>
              </a:buClr>
              <a:buFont typeface="Arial" panose="020B0604020202020204" pitchFamily="34" charset="0"/>
              <a:buChar char="•"/>
            </a:pPr>
            <a:r>
              <a:rPr lang="en-US" sz="2200" dirty="0"/>
              <a:t>Get the 411 via their website and doing a scan online</a:t>
            </a:r>
          </a:p>
          <a:p>
            <a:pPr marL="914400" lvl="1" indent="-457200">
              <a:buClr>
                <a:srgbClr val="FF0000"/>
              </a:buClr>
              <a:buFont typeface="Arial" panose="020B0604020202020204" pitchFamily="34" charset="0"/>
              <a:buChar char="•"/>
            </a:pPr>
            <a:r>
              <a:rPr lang="en-US" sz="2200" dirty="0"/>
              <a:t>Familiarize yourself with the interview team through their website, LinkedIn, etc. </a:t>
            </a:r>
          </a:p>
          <a:p>
            <a:pPr marL="914400" lvl="1" indent="-457200">
              <a:buClr>
                <a:srgbClr val="FF0000"/>
              </a:buClr>
              <a:buFont typeface="Arial" panose="020B0604020202020204" pitchFamily="34" charset="0"/>
              <a:buChar char="•"/>
            </a:pPr>
            <a:r>
              <a:rPr lang="en-US" sz="2200" dirty="0"/>
              <a:t>Know what current events are impacting this organization </a:t>
            </a:r>
            <a:endParaRPr lang="en-US" sz="2200" b="1" dirty="0"/>
          </a:p>
          <a:p>
            <a:r>
              <a:rPr lang="en-US" sz="2200" b="1" dirty="0">
                <a:solidFill>
                  <a:schemeClr val="accent1"/>
                </a:solidFill>
              </a:rPr>
              <a:t>Have STAR answers ready for questions anticipated</a:t>
            </a:r>
            <a:endParaRPr lang="en-US" sz="2000" b="1" dirty="0">
              <a:solidFill>
                <a:schemeClr val="accent1"/>
              </a:solidFill>
            </a:endParaRPr>
          </a:p>
          <a:p>
            <a:r>
              <a:rPr lang="en-US" sz="2200" b="1" dirty="0">
                <a:solidFill>
                  <a:schemeClr val="accent1"/>
                </a:solidFill>
              </a:rPr>
              <a:t>Come with questions of your own</a:t>
            </a:r>
          </a:p>
          <a:p>
            <a:endParaRPr lang="en-US" sz="2000" b="1" dirty="0"/>
          </a:p>
        </p:txBody>
      </p:sp>
    </p:spTree>
    <p:extLst>
      <p:ext uri="{BB962C8B-B14F-4D97-AF65-F5344CB8AC3E}">
        <p14:creationId xmlns:p14="http://schemas.microsoft.com/office/powerpoint/2010/main" val="2413752133"/>
      </p:ext>
    </p:extLst>
  </p:cSld>
  <p:clrMapOvr>
    <a:masterClrMapping/>
  </p:clrMapOvr>
  <p:extLst>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C3D0-140B-4777-9C2A-C61E41B97439}"/>
              </a:ext>
            </a:extLst>
          </p:cNvPr>
          <p:cNvSpPr>
            <a:spLocks noGrp="1"/>
          </p:cNvSpPr>
          <p:nvPr>
            <p:ph type="ctrTitle"/>
          </p:nvPr>
        </p:nvSpPr>
        <p:spPr/>
        <p:txBody>
          <a:bodyPr/>
          <a:lstStyle/>
          <a:p>
            <a:r>
              <a:rPr lang="en-US" dirty="0"/>
              <a:t>PHASE 2: INTRODUCTIONS</a:t>
            </a:r>
          </a:p>
        </p:txBody>
      </p:sp>
      <p:sp>
        <p:nvSpPr>
          <p:cNvPr id="5" name="Slide Number Placeholder 4">
            <a:extLst>
              <a:ext uri="{FF2B5EF4-FFF2-40B4-BE49-F238E27FC236}">
                <a16:creationId xmlns:a16="http://schemas.microsoft.com/office/drawing/2014/main" id="{C8E7BA34-5363-4FE7-9E24-94E5159C8230}"/>
              </a:ext>
            </a:extLst>
          </p:cNvPr>
          <p:cNvSpPr>
            <a:spLocks noGrp="1"/>
          </p:cNvSpPr>
          <p:nvPr>
            <p:ph type="sldNum" sz="quarter" idx="4294967295"/>
          </p:nvPr>
        </p:nvSpPr>
        <p:spPr>
          <a:xfrm>
            <a:off x="7010400" y="6370638"/>
            <a:ext cx="2133600" cy="365125"/>
          </a:xfrm>
        </p:spPr>
        <p:txBody>
          <a:bodyPr/>
          <a:lstStyle/>
          <a:p>
            <a:fld id="{9257DAD1-48AB-8A4C-A054-135C0212BAAD}" type="slidenum">
              <a:rPr lang="en-US" smtClean="0"/>
              <a:pPr/>
              <a:t>8</a:t>
            </a:fld>
            <a:endParaRPr lang="en-US" dirty="0"/>
          </a:p>
        </p:txBody>
      </p:sp>
    </p:spTree>
    <p:extLst>
      <p:ext uri="{BB962C8B-B14F-4D97-AF65-F5344CB8AC3E}">
        <p14:creationId xmlns:p14="http://schemas.microsoft.com/office/powerpoint/2010/main" val="310779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CE6AAB-EFDF-434C-9B08-4406CBEC48B9}"/>
              </a:ext>
            </a:extLst>
          </p:cNvPr>
          <p:cNvSpPr>
            <a:spLocks noGrp="1"/>
          </p:cNvSpPr>
          <p:nvPr>
            <p:ph type="title"/>
          </p:nvPr>
        </p:nvSpPr>
        <p:spPr>
          <a:xfrm>
            <a:off x="457200" y="262631"/>
            <a:ext cx="8167915" cy="1142470"/>
          </a:xfrm>
        </p:spPr>
        <p:txBody>
          <a:bodyPr/>
          <a:lstStyle/>
          <a:p>
            <a:r>
              <a:rPr lang="en-US" dirty="0"/>
              <a:t>From the Moment You Enter the Space…</a:t>
            </a:r>
            <a:br>
              <a:rPr lang="en-US" dirty="0"/>
            </a:br>
            <a:r>
              <a:rPr lang="en-US" i="1" dirty="0"/>
              <a:t>It’s Go Time!</a:t>
            </a:r>
          </a:p>
        </p:txBody>
      </p:sp>
      <p:sp>
        <p:nvSpPr>
          <p:cNvPr id="13" name="Content Placeholder 12">
            <a:extLst>
              <a:ext uri="{FF2B5EF4-FFF2-40B4-BE49-F238E27FC236}">
                <a16:creationId xmlns:a16="http://schemas.microsoft.com/office/drawing/2014/main" id="{A5AB457D-21E6-4FA7-9EED-1666D4C54161}"/>
              </a:ext>
            </a:extLst>
          </p:cNvPr>
          <p:cNvSpPr>
            <a:spLocks noGrp="1"/>
          </p:cNvSpPr>
          <p:nvPr>
            <p:ph idx="11"/>
          </p:nvPr>
        </p:nvSpPr>
        <p:spPr>
          <a:xfrm>
            <a:off x="471714" y="1899138"/>
            <a:ext cx="8474529" cy="4051331"/>
          </a:xfrm>
        </p:spPr>
        <p:txBody>
          <a:bodyPr/>
          <a:lstStyle/>
          <a:p>
            <a:pPr marL="0" indent="0">
              <a:buNone/>
            </a:pPr>
            <a:r>
              <a:rPr lang="en-US" sz="2200" b="1" dirty="0"/>
              <a:t>We form gut-instinct impressions of others within seconds of meeting them</a:t>
            </a:r>
          </a:p>
          <a:p>
            <a:pPr marL="0" indent="0" algn="ctr">
              <a:buNone/>
            </a:pPr>
            <a:r>
              <a:rPr lang="en-US" sz="2200" i="1" dirty="0"/>
              <a:t>“Can I trust you?” “Do I respect you?” </a:t>
            </a:r>
          </a:p>
          <a:p>
            <a:pPr marL="0" indent="0">
              <a:buNone/>
            </a:pPr>
            <a:endParaRPr lang="en-US" sz="2200" b="1" dirty="0"/>
          </a:p>
          <a:p>
            <a:pPr marL="0" indent="0">
              <a:buNone/>
            </a:pPr>
            <a:r>
              <a:rPr lang="en-US" sz="2200" b="1" dirty="0"/>
              <a:t>How we treat the rest of the staff will be taken as an “audition” for what it will be like to work with us day to day</a:t>
            </a:r>
          </a:p>
          <a:p>
            <a:pPr marL="0" indent="0">
              <a:buNone/>
            </a:pPr>
            <a:endParaRPr lang="en-US" sz="2200" b="1" dirty="0"/>
          </a:p>
          <a:p>
            <a:pPr marL="0" indent="0" algn="ctr">
              <a:buNone/>
            </a:pPr>
            <a:r>
              <a:rPr lang="en-US" sz="2200" i="1" dirty="0"/>
              <a:t>Am I friendly? Approachable? Easy to talk to? Do I treat everyone – even those without high status – with respect?</a:t>
            </a:r>
          </a:p>
        </p:txBody>
      </p:sp>
    </p:spTree>
    <p:extLst>
      <p:ext uri="{BB962C8B-B14F-4D97-AF65-F5344CB8AC3E}">
        <p14:creationId xmlns:p14="http://schemas.microsoft.com/office/powerpoint/2010/main" val="3703905583"/>
      </p:ext>
    </p:extLst>
  </p:cSld>
  <p:clrMapOvr>
    <a:masterClrMapping/>
  </p:clrMapOvr>
</p:sld>
</file>

<file path=ppt/theme/theme1.xml><?xml version="1.0" encoding="utf-8"?>
<a:theme xmlns:a="http://schemas.openxmlformats.org/drawingml/2006/main" name="LEEP">
  <a:themeElements>
    <a:clrScheme name="Custom 3">
      <a:dk1>
        <a:sysClr val="windowText" lastClr="000000"/>
      </a:dk1>
      <a:lt1>
        <a:sysClr val="window" lastClr="FFFFFF"/>
      </a:lt1>
      <a:dk2>
        <a:srgbClr val="19223D"/>
      </a:dk2>
      <a:lt2>
        <a:srgbClr val="EEECE1"/>
      </a:lt2>
      <a:accent1>
        <a:srgbClr val="E51A2D"/>
      </a:accent1>
      <a:accent2>
        <a:srgbClr val="006EA8"/>
      </a:accent2>
      <a:accent3>
        <a:srgbClr val="687C2C"/>
      </a:accent3>
      <a:accent4>
        <a:srgbClr val="DE6221"/>
      </a:accent4>
      <a:accent5>
        <a:srgbClr val="401D50"/>
      </a:accent5>
      <a:accent6>
        <a:srgbClr val="F8CE5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15990</TotalTime>
  <Words>3224</Words>
  <Application>Microsoft Office PowerPoint</Application>
  <PresentationFormat>On-screen Show (4:3)</PresentationFormat>
  <Paragraphs>310</Paragraphs>
  <Slides>40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Arila</vt:lpstr>
      <vt:lpstr>Calibri</vt:lpstr>
      <vt:lpstr>Lucida Grande CE</vt:lpstr>
      <vt:lpstr>Wingdings</vt:lpstr>
      <vt:lpstr>LEEP</vt:lpstr>
      <vt:lpstr>Interviewing 101 </vt:lpstr>
      <vt:lpstr>An Interview is an Audition</vt:lpstr>
      <vt:lpstr>The BEST candidate will ALWAYS get the job…</vt:lpstr>
      <vt:lpstr>BREAKING IT DOWN: 5 PHASES</vt:lpstr>
      <vt:lpstr>PHASE 1: PREPARATION</vt:lpstr>
      <vt:lpstr>Preparation </vt:lpstr>
      <vt:lpstr>Internship Preparation </vt:lpstr>
      <vt:lpstr>PHASE 2: INTRODUCTIONS</vt:lpstr>
      <vt:lpstr>From the Moment You Enter the Space… It’s Go Time!</vt:lpstr>
      <vt:lpstr>Start Off Strong  Forming a Positive First Impression</vt:lpstr>
      <vt:lpstr>Small Talk … Big Payoff</vt:lpstr>
      <vt:lpstr>Self Check-In  First impression Habits</vt:lpstr>
      <vt:lpstr>Goal Set!</vt:lpstr>
      <vt:lpstr>PHASE 3: FORMAL Q &amp; A</vt:lpstr>
      <vt:lpstr>Types of Interviews</vt:lpstr>
      <vt:lpstr>Types of Interview Questions</vt:lpstr>
      <vt:lpstr>General Tips  Answering Questions</vt:lpstr>
      <vt:lpstr>The Growth Mindset</vt:lpstr>
      <vt:lpstr>“Who Are You?”</vt:lpstr>
      <vt:lpstr>“Tell Us About Yourself” Formula for Success</vt:lpstr>
      <vt:lpstr>“What Do You Know?”</vt:lpstr>
      <vt:lpstr>“What Can You Do?”</vt:lpstr>
      <vt:lpstr>The STAR Method</vt:lpstr>
      <vt:lpstr>“What Can You Do?” Examples</vt:lpstr>
      <vt:lpstr>“Will You Fit In?”</vt:lpstr>
      <vt:lpstr>Tricky Questions</vt:lpstr>
      <vt:lpstr>Tricky Question: Examples</vt:lpstr>
      <vt:lpstr>Tricky Question: Examples (continued)</vt:lpstr>
      <vt:lpstr>Illegal Questions </vt:lpstr>
      <vt:lpstr>Illegal Questions When Faced With This</vt:lpstr>
      <vt:lpstr>Illegal Questions Examples</vt:lpstr>
      <vt:lpstr>YOUR Questions</vt:lpstr>
      <vt:lpstr>YOUR Questions Sample Questions to Ask</vt:lpstr>
      <vt:lpstr>Phase 4: Closing</vt:lpstr>
      <vt:lpstr>Leaving a Strong Final Impression </vt:lpstr>
      <vt:lpstr>Phase 5: Follow Up</vt:lpstr>
      <vt:lpstr>Following Up  Saying “Thank You”</vt:lpstr>
      <vt:lpstr>Email Example Note</vt:lpstr>
      <vt:lpstr>Following Up  Waiting on a Response</vt:lpstr>
      <vt:lpstr>Self Guided Preparation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Malcomb</dc:creator>
  <cp:lastModifiedBy>Rachel White</cp:lastModifiedBy>
  <cp:revision>722</cp:revision>
  <cp:lastPrinted>2014-08-18T19:43:04Z</cp:lastPrinted>
  <dcterms:created xsi:type="dcterms:W3CDTF">2011-09-26T16:16:04Z</dcterms:created>
  <dcterms:modified xsi:type="dcterms:W3CDTF">2021-11-19T18:23:00Z</dcterms:modified>
</cp:coreProperties>
</file>