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43891200" cy="32918400"/>
  <p:notesSz cx="6985000" cy="9271000"/>
  <p:defaultTextStyle>
    <a:defPPr>
      <a:defRPr lang="en-US"/>
    </a:defPPr>
    <a:lvl1pPr marL="0" algn="l" defTabSz="4387718" rtl="0" eaLnBrk="1" latinLnBrk="0" hangingPunct="1">
      <a:defRPr sz="8600" kern="1200">
        <a:solidFill>
          <a:schemeClr val="tx1"/>
        </a:solidFill>
        <a:latin typeface="+mn-lt"/>
        <a:ea typeface="+mn-ea"/>
        <a:cs typeface="+mn-cs"/>
      </a:defRPr>
    </a:lvl1pPr>
    <a:lvl2pPr marL="2193859" algn="l" defTabSz="4387718" rtl="0" eaLnBrk="1" latinLnBrk="0" hangingPunct="1">
      <a:defRPr sz="8600" kern="1200">
        <a:solidFill>
          <a:schemeClr val="tx1"/>
        </a:solidFill>
        <a:latin typeface="+mn-lt"/>
        <a:ea typeface="+mn-ea"/>
        <a:cs typeface="+mn-cs"/>
      </a:defRPr>
    </a:lvl2pPr>
    <a:lvl3pPr marL="4387718" algn="l" defTabSz="4387718" rtl="0" eaLnBrk="1" latinLnBrk="0" hangingPunct="1">
      <a:defRPr sz="8600" kern="1200">
        <a:solidFill>
          <a:schemeClr val="tx1"/>
        </a:solidFill>
        <a:latin typeface="+mn-lt"/>
        <a:ea typeface="+mn-ea"/>
        <a:cs typeface="+mn-cs"/>
      </a:defRPr>
    </a:lvl3pPr>
    <a:lvl4pPr marL="6581578" algn="l" defTabSz="4387718" rtl="0" eaLnBrk="1" latinLnBrk="0" hangingPunct="1">
      <a:defRPr sz="8600" kern="1200">
        <a:solidFill>
          <a:schemeClr val="tx1"/>
        </a:solidFill>
        <a:latin typeface="+mn-lt"/>
        <a:ea typeface="+mn-ea"/>
        <a:cs typeface="+mn-cs"/>
      </a:defRPr>
    </a:lvl4pPr>
    <a:lvl5pPr marL="8775432" algn="l" defTabSz="4387718" rtl="0" eaLnBrk="1" latinLnBrk="0" hangingPunct="1">
      <a:defRPr sz="8600" kern="1200">
        <a:solidFill>
          <a:schemeClr val="tx1"/>
        </a:solidFill>
        <a:latin typeface="+mn-lt"/>
        <a:ea typeface="+mn-ea"/>
        <a:cs typeface="+mn-cs"/>
      </a:defRPr>
    </a:lvl5pPr>
    <a:lvl6pPr marL="10969286" algn="l" defTabSz="4387718" rtl="0" eaLnBrk="1" latinLnBrk="0" hangingPunct="1">
      <a:defRPr sz="8600" kern="1200">
        <a:solidFill>
          <a:schemeClr val="tx1"/>
        </a:solidFill>
        <a:latin typeface="+mn-lt"/>
        <a:ea typeface="+mn-ea"/>
        <a:cs typeface="+mn-cs"/>
      </a:defRPr>
    </a:lvl6pPr>
    <a:lvl7pPr marL="13163146" algn="l" defTabSz="4387718" rtl="0" eaLnBrk="1" latinLnBrk="0" hangingPunct="1">
      <a:defRPr sz="8600" kern="1200">
        <a:solidFill>
          <a:schemeClr val="tx1"/>
        </a:solidFill>
        <a:latin typeface="+mn-lt"/>
        <a:ea typeface="+mn-ea"/>
        <a:cs typeface="+mn-cs"/>
      </a:defRPr>
    </a:lvl7pPr>
    <a:lvl8pPr marL="15357005" algn="l" defTabSz="4387718" rtl="0" eaLnBrk="1" latinLnBrk="0" hangingPunct="1">
      <a:defRPr sz="8600" kern="1200">
        <a:solidFill>
          <a:schemeClr val="tx1"/>
        </a:solidFill>
        <a:latin typeface="+mn-lt"/>
        <a:ea typeface="+mn-ea"/>
        <a:cs typeface="+mn-cs"/>
      </a:defRPr>
    </a:lvl8pPr>
    <a:lvl9pPr marL="17550864" algn="l" defTabSz="4387718"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D996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9" d="100"/>
          <a:sy n="29" d="100"/>
        </p:scale>
        <p:origin x="1482" y="15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2D4A55-34D7-47C2-93C3-EC53826BAE0A}"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328D99B6-DBBD-4DB0-A0E7-8FE6B49F87B4}">
      <dgm:prSet phldrT="[Text]"/>
      <dgm:spPr/>
      <dgm:t>
        <a:bodyPr/>
        <a:lstStyle/>
        <a:p>
          <a:pPr algn="ctr"/>
          <a:r>
            <a:rPr lang="en-US" b="1" dirty="0" smtClean="0"/>
            <a:t>IDENTIFY</a:t>
          </a:r>
          <a:endParaRPr lang="en-US" b="1" dirty="0"/>
        </a:p>
      </dgm:t>
    </dgm:pt>
    <dgm:pt modelId="{B03FFDD9-B00E-4F55-8C19-079D6EABBF29}" type="parTrans" cxnId="{B2E7E229-9BAF-4589-A30B-56C88AC279BD}">
      <dgm:prSet/>
      <dgm:spPr/>
      <dgm:t>
        <a:bodyPr/>
        <a:lstStyle/>
        <a:p>
          <a:pPr algn="ctr"/>
          <a:endParaRPr lang="en-US"/>
        </a:p>
      </dgm:t>
    </dgm:pt>
    <dgm:pt modelId="{ECB30407-2B2D-44AD-A57E-7651DE236AD7}" type="sibTrans" cxnId="{B2E7E229-9BAF-4589-A30B-56C88AC279BD}">
      <dgm:prSet/>
      <dgm:spPr/>
      <dgm:t>
        <a:bodyPr/>
        <a:lstStyle/>
        <a:p>
          <a:pPr algn="ctr"/>
          <a:endParaRPr lang="en-US"/>
        </a:p>
      </dgm:t>
    </dgm:pt>
    <dgm:pt modelId="{A228DD75-95A0-4BD8-B2C5-080FBCBE7598}">
      <dgm:prSet phldrT="[Text]"/>
      <dgm:spPr/>
      <dgm:t>
        <a:bodyPr/>
        <a:lstStyle/>
        <a:p>
          <a:pPr algn="ctr"/>
          <a:r>
            <a:rPr lang="en-US" b="1" dirty="0" smtClean="0"/>
            <a:t>ACCESS &amp; EVALUATE</a:t>
          </a:r>
          <a:endParaRPr lang="en-US" b="1" dirty="0"/>
        </a:p>
      </dgm:t>
    </dgm:pt>
    <dgm:pt modelId="{C30DD178-ABDB-4FF3-8498-1EF16CAFC272}" type="parTrans" cxnId="{80EB65F1-0F3A-4F83-BA5C-77A046C99B84}">
      <dgm:prSet/>
      <dgm:spPr/>
      <dgm:t>
        <a:bodyPr/>
        <a:lstStyle/>
        <a:p>
          <a:pPr algn="ctr"/>
          <a:endParaRPr lang="en-US"/>
        </a:p>
      </dgm:t>
    </dgm:pt>
    <dgm:pt modelId="{41EC0BD4-BA7B-449E-817F-DFD9B4E3DB2C}" type="sibTrans" cxnId="{80EB65F1-0F3A-4F83-BA5C-77A046C99B84}">
      <dgm:prSet/>
      <dgm:spPr/>
      <dgm:t>
        <a:bodyPr/>
        <a:lstStyle/>
        <a:p>
          <a:pPr algn="ctr"/>
          <a:endParaRPr lang="en-US"/>
        </a:p>
      </dgm:t>
    </dgm:pt>
    <dgm:pt modelId="{A241C4FD-FD34-4C32-84C0-F65D6F52EA18}">
      <dgm:prSet phldrT="[Text]"/>
      <dgm:spPr/>
      <dgm:t>
        <a:bodyPr/>
        <a:lstStyle/>
        <a:p>
          <a:pPr algn="ctr"/>
          <a:r>
            <a:rPr lang="en-US" b="1" dirty="0" smtClean="0"/>
            <a:t>USE Ethically</a:t>
          </a:r>
          <a:endParaRPr lang="en-US" b="1" dirty="0"/>
        </a:p>
      </dgm:t>
    </dgm:pt>
    <dgm:pt modelId="{755A130C-8A79-4DBA-8511-FD151CB09CC9}" type="parTrans" cxnId="{80074F6A-B037-4E93-9307-AB36662DFAC8}">
      <dgm:prSet/>
      <dgm:spPr/>
      <dgm:t>
        <a:bodyPr/>
        <a:lstStyle/>
        <a:p>
          <a:pPr algn="ctr"/>
          <a:endParaRPr lang="en-US"/>
        </a:p>
      </dgm:t>
    </dgm:pt>
    <dgm:pt modelId="{1E74FAC8-0371-4765-A3A1-66B9F6CC7F6A}" type="sibTrans" cxnId="{80074F6A-B037-4E93-9307-AB36662DFAC8}">
      <dgm:prSet/>
      <dgm:spPr/>
      <dgm:t>
        <a:bodyPr/>
        <a:lstStyle/>
        <a:p>
          <a:pPr algn="ctr"/>
          <a:endParaRPr lang="en-US"/>
        </a:p>
      </dgm:t>
    </dgm:pt>
    <dgm:pt modelId="{D4C61594-46D5-4B33-A8A4-0FEBA6D9EE8B}" type="pres">
      <dgm:prSet presAssocID="{4B2D4A55-34D7-47C2-93C3-EC53826BAE0A}" presName="Name0" presStyleCnt="0">
        <dgm:presLayoutVars>
          <dgm:chMax val="7"/>
          <dgm:chPref val="7"/>
          <dgm:dir/>
          <dgm:animLvl val="lvl"/>
        </dgm:presLayoutVars>
      </dgm:prSet>
      <dgm:spPr/>
      <dgm:t>
        <a:bodyPr/>
        <a:lstStyle/>
        <a:p>
          <a:endParaRPr lang="en-US"/>
        </a:p>
      </dgm:t>
    </dgm:pt>
    <dgm:pt modelId="{70B6DC93-5982-4592-BCD1-076201866E9A}" type="pres">
      <dgm:prSet presAssocID="{328D99B6-DBBD-4DB0-A0E7-8FE6B49F87B4}" presName="Accent1" presStyleCnt="0"/>
      <dgm:spPr/>
    </dgm:pt>
    <dgm:pt modelId="{190D1EC1-A571-4793-92B8-33F4BC1EFFA0}" type="pres">
      <dgm:prSet presAssocID="{328D99B6-DBBD-4DB0-A0E7-8FE6B49F87B4}" presName="Accent" presStyleLbl="node1" presStyleIdx="0" presStyleCnt="3"/>
      <dgm:spPr>
        <a:solidFill>
          <a:srgbClr val="C00000"/>
        </a:solidFill>
      </dgm:spPr>
      <dgm:t>
        <a:bodyPr/>
        <a:lstStyle/>
        <a:p>
          <a:endParaRPr lang="en-US"/>
        </a:p>
      </dgm:t>
    </dgm:pt>
    <dgm:pt modelId="{D488A874-4658-42BC-B664-E078F4541781}" type="pres">
      <dgm:prSet presAssocID="{328D99B6-DBBD-4DB0-A0E7-8FE6B49F87B4}" presName="Parent1" presStyleLbl="revTx" presStyleIdx="0" presStyleCnt="3">
        <dgm:presLayoutVars>
          <dgm:chMax val="1"/>
          <dgm:chPref val="1"/>
          <dgm:bulletEnabled val="1"/>
        </dgm:presLayoutVars>
      </dgm:prSet>
      <dgm:spPr/>
      <dgm:t>
        <a:bodyPr/>
        <a:lstStyle/>
        <a:p>
          <a:endParaRPr lang="en-US"/>
        </a:p>
      </dgm:t>
    </dgm:pt>
    <dgm:pt modelId="{8FCF26BB-6902-4194-A694-7A5837794CCE}" type="pres">
      <dgm:prSet presAssocID="{A228DD75-95A0-4BD8-B2C5-080FBCBE7598}" presName="Accent2" presStyleCnt="0"/>
      <dgm:spPr/>
    </dgm:pt>
    <dgm:pt modelId="{8148384B-2F5D-443F-A078-EC2B6FBAFCAF}" type="pres">
      <dgm:prSet presAssocID="{A228DD75-95A0-4BD8-B2C5-080FBCBE7598}" presName="Accent" presStyleLbl="node1" presStyleIdx="1" presStyleCnt="3"/>
      <dgm:spPr/>
    </dgm:pt>
    <dgm:pt modelId="{6C014A11-65EB-4692-B7B2-4066FA7C3B0A}" type="pres">
      <dgm:prSet presAssocID="{A228DD75-95A0-4BD8-B2C5-080FBCBE7598}" presName="Parent2" presStyleLbl="revTx" presStyleIdx="1" presStyleCnt="3">
        <dgm:presLayoutVars>
          <dgm:chMax val="1"/>
          <dgm:chPref val="1"/>
          <dgm:bulletEnabled val="1"/>
        </dgm:presLayoutVars>
      </dgm:prSet>
      <dgm:spPr/>
      <dgm:t>
        <a:bodyPr/>
        <a:lstStyle/>
        <a:p>
          <a:endParaRPr lang="en-US"/>
        </a:p>
      </dgm:t>
    </dgm:pt>
    <dgm:pt modelId="{DCBA2184-BBB6-4368-83D8-48C8FA0775A3}" type="pres">
      <dgm:prSet presAssocID="{A241C4FD-FD34-4C32-84C0-F65D6F52EA18}" presName="Accent3" presStyleCnt="0"/>
      <dgm:spPr/>
    </dgm:pt>
    <dgm:pt modelId="{37C47E38-FC91-4265-A09A-AA2C8C665B55}" type="pres">
      <dgm:prSet presAssocID="{A241C4FD-FD34-4C32-84C0-F65D6F52EA18}" presName="Accent" presStyleLbl="node1" presStyleIdx="2" presStyleCnt="3" custLinFactNeighborX="-1033" custLinFactNeighborY="869"/>
      <dgm:spPr>
        <a:solidFill>
          <a:srgbClr val="92D050"/>
        </a:solidFill>
      </dgm:spPr>
    </dgm:pt>
    <dgm:pt modelId="{9A89EF62-B03C-4378-8C46-DE776C84A936}" type="pres">
      <dgm:prSet presAssocID="{A241C4FD-FD34-4C32-84C0-F65D6F52EA18}" presName="Parent3" presStyleLbl="revTx" presStyleIdx="2" presStyleCnt="3">
        <dgm:presLayoutVars>
          <dgm:chMax val="1"/>
          <dgm:chPref val="1"/>
          <dgm:bulletEnabled val="1"/>
        </dgm:presLayoutVars>
      </dgm:prSet>
      <dgm:spPr/>
      <dgm:t>
        <a:bodyPr/>
        <a:lstStyle/>
        <a:p>
          <a:endParaRPr lang="en-US"/>
        </a:p>
      </dgm:t>
    </dgm:pt>
  </dgm:ptLst>
  <dgm:cxnLst>
    <dgm:cxn modelId="{9E023B7F-4330-4BB7-89D3-8FB4105A15D3}" type="presOf" srcId="{328D99B6-DBBD-4DB0-A0E7-8FE6B49F87B4}" destId="{D488A874-4658-42BC-B664-E078F4541781}" srcOrd="0" destOrd="0" presId="urn:microsoft.com/office/officeart/2009/layout/CircleArrowProcess"/>
    <dgm:cxn modelId="{B8C5C7A1-C758-4FB4-83F8-B18396D37142}" type="presOf" srcId="{A228DD75-95A0-4BD8-B2C5-080FBCBE7598}" destId="{6C014A11-65EB-4692-B7B2-4066FA7C3B0A}" srcOrd="0" destOrd="0" presId="urn:microsoft.com/office/officeart/2009/layout/CircleArrowProcess"/>
    <dgm:cxn modelId="{A844BF93-141B-4B92-BF4A-3C630176F1DC}" type="presOf" srcId="{4B2D4A55-34D7-47C2-93C3-EC53826BAE0A}" destId="{D4C61594-46D5-4B33-A8A4-0FEBA6D9EE8B}" srcOrd="0" destOrd="0" presId="urn:microsoft.com/office/officeart/2009/layout/CircleArrowProcess"/>
    <dgm:cxn modelId="{80074F6A-B037-4E93-9307-AB36662DFAC8}" srcId="{4B2D4A55-34D7-47C2-93C3-EC53826BAE0A}" destId="{A241C4FD-FD34-4C32-84C0-F65D6F52EA18}" srcOrd="2" destOrd="0" parTransId="{755A130C-8A79-4DBA-8511-FD151CB09CC9}" sibTransId="{1E74FAC8-0371-4765-A3A1-66B9F6CC7F6A}"/>
    <dgm:cxn modelId="{5197EC73-D8F5-4277-BE17-5ABB16DDEA85}" type="presOf" srcId="{A241C4FD-FD34-4C32-84C0-F65D6F52EA18}" destId="{9A89EF62-B03C-4378-8C46-DE776C84A936}" srcOrd="0" destOrd="0" presId="urn:microsoft.com/office/officeart/2009/layout/CircleArrowProcess"/>
    <dgm:cxn modelId="{B2E7E229-9BAF-4589-A30B-56C88AC279BD}" srcId="{4B2D4A55-34D7-47C2-93C3-EC53826BAE0A}" destId="{328D99B6-DBBD-4DB0-A0E7-8FE6B49F87B4}" srcOrd="0" destOrd="0" parTransId="{B03FFDD9-B00E-4F55-8C19-079D6EABBF29}" sibTransId="{ECB30407-2B2D-44AD-A57E-7651DE236AD7}"/>
    <dgm:cxn modelId="{80EB65F1-0F3A-4F83-BA5C-77A046C99B84}" srcId="{4B2D4A55-34D7-47C2-93C3-EC53826BAE0A}" destId="{A228DD75-95A0-4BD8-B2C5-080FBCBE7598}" srcOrd="1" destOrd="0" parTransId="{C30DD178-ABDB-4FF3-8498-1EF16CAFC272}" sibTransId="{41EC0BD4-BA7B-449E-817F-DFD9B4E3DB2C}"/>
    <dgm:cxn modelId="{0A496D5C-DEC8-4B0D-A06B-43AA4FF3DEB0}" type="presParOf" srcId="{D4C61594-46D5-4B33-A8A4-0FEBA6D9EE8B}" destId="{70B6DC93-5982-4592-BCD1-076201866E9A}" srcOrd="0" destOrd="0" presId="urn:microsoft.com/office/officeart/2009/layout/CircleArrowProcess"/>
    <dgm:cxn modelId="{3591D207-2DBC-488B-A243-B3BC910942A7}" type="presParOf" srcId="{70B6DC93-5982-4592-BCD1-076201866E9A}" destId="{190D1EC1-A571-4793-92B8-33F4BC1EFFA0}" srcOrd="0" destOrd="0" presId="urn:microsoft.com/office/officeart/2009/layout/CircleArrowProcess"/>
    <dgm:cxn modelId="{BDDE964F-0B51-4785-AC24-0B80156F0CB2}" type="presParOf" srcId="{D4C61594-46D5-4B33-A8A4-0FEBA6D9EE8B}" destId="{D488A874-4658-42BC-B664-E078F4541781}" srcOrd="1" destOrd="0" presId="urn:microsoft.com/office/officeart/2009/layout/CircleArrowProcess"/>
    <dgm:cxn modelId="{654387B6-1E7B-4589-B3A6-8E5E248A16BB}" type="presParOf" srcId="{D4C61594-46D5-4B33-A8A4-0FEBA6D9EE8B}" destId="{8FCF26BB-6902-4194-A694-7A5837794CCE}" srcOrd="2" destOrd="0" presId="urn:microsoft.com/office/officeart/2009/layout/CircleArrowProcess"/>
    <dgm:cxn modelId="{944985F8-FB39-47F2-B8C6-6B1E65C2B32C}" type="presParOf" srcId="{8FCF26BB-6902-4194-A694-7A5837794CCE}" destId="{8148384B-2F5D-443F-A078-EC2B6FBAFCAF}" srcOrd="0" destOrd="0" presId="urn:microsoft.com/office/officeart/2009/layout/CircleArrowProcess"/>
    <dgm:cxn modelId="{039DCA2F-EAFE-4DB6-972B-402508970A35}" type="presParOf" srcId="{D4C61594-46D5-4B33-A8A4-0FEBA6D9EE8B}" destId="{6C014A11-65EB-4692-B7B2-4066FA7C3B0A}" srcOrd="3" destOrd="0" presId="urn:microsoft.com/office/officeart/2009/layout/CircleArrowProcess"/>
    <dgm:cxn modelId="{8E4F7990-0143-4FAA-A57B-AC58DFBCF2E4}" type="presParOf" srcId="{D4C61594-46D5-4B33-A8A4-0FEBA6D9EE8B}" destId="{DCBA2184-BBB6-4368-83D8-48C8FA0775A3}" srcOrd="4" destOrd="0" presId="urn:microsoft.com/office/officeart/2009/layout/CircleArrowProcess"/>
    <dgm:cxn modelId="{5908D9F5-BF6D-4AF0-987A-A2597B29F275}" type="presParOf" srcId="{DCBA2184-BBB6-4368-83D8-48C8FA0775A3}" destId="{37C47E38-FC91-4265-A09A-AA2C8C665B55}" srcOrd="0" destOrd="0" presId="urn:microsoft.com/office/officeart/2009/layout/CircleArrowProcess"/>
    <dgm:cxn modelId="{3DE138FF-887A-4649-A958-5BD8F5B267E8}" type="presParOf" srcId="{D4C61594-46D5-4B33-A8A4-0FEBA6D9EE8B}" destId="{9A89EF62-B03C-4378-8C46-DE776C84A936}" srcOrd="5" destOrd="0" presId="urn:microsoft.com/office/officeart/2009/layout/CircleArrow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0D1EC1-A571-4793-92B8-33F4BC1EFFA0}">
      <dsp:nvSpPr>
        <dsp:cNvPr id="0" name=""/>
        <dsp:cNvSpPr/>
      </dsp:nvSpPr>
      <dsp:spPr>
        <a:xfrm>
          <a:off x="2444908" y="1395937"/>
          <a:ext cx="4231114" cy="4231758"/>
        </a:xfrm>
        <a:prstGeom prst="circularArrow">
          <a:avLst>
            <a:gd name="adj1" fmla="val 10980"/>
            <a:gd name="adj2" fmla="val 1142322"/>
            <a:gd name="adj3" fmla="val 4500000"/>
            <a:gd name="adj4" fmla="val 10800000"/>
            <a:gd name="adj5" fmla="val 125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88A874-4658-42BC-B664-E078F4541781}">
      <dsp:nvSpPr>
        <dsp:cNvPr id="0" name=""/>
        <dsp:cNvSpPr/>
      </dsp:nvSpPr>
      <dsp:spPr>
        <a:xfrm>
          <a:off x="3380124" y="2923730"/>
          <a:ext cx="2351148" cy="1175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b="1" kern="1200" dirty="0" smtClean="0"/>
            <a:t>IDENTIFY</a:t>
          </a:r>
          <a:endParaRPr lang="en-US" sz="4000" b="1" kern="1200" dirty="0"/>
        </a:p>
      </dsp:txBody>
      <dsp:txXfrm>
        <a:off x="3380124" y="2923730"/>
        <a:ext cx="2351148" cy="1175293"/>
      </dsp:txXfrm>
    </dsp:sp>
    <dsp:sp modelId="{8148384B-2F5D-443F-A078-EC2B6FBAFCAF}">
      <dsp:nvSpPr>
        <dsp:cNvPr id="0" name=""/>
        <dsp:cNvSpPr/>
      </dsp:nvSpPr>
      <dsp:spPr>
        <a:xfrm>
          <a:off x="1269731" y="3827396"/>
          <a:ext cx="4231114" cy="4231758"/>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014A11-65EB-4692-B7B2-4066FA7C3B0A}">
      <dsp:nvSpPr>
        <dsp:cNvPr id="0" name=""/>
        <dsp:cNvSpPr/>
      </dsp:nvSpPr>
      <dsp:spPr>
        <a:xfrm>
          <a:off x="2209714" y="5369254"/>
          <a:ext cx="2351148" cy="1175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b="1" kern="1200" dirty="0" smtClean="0"/>
            <a:t>ACCESS &amp; EVALUATE</a:t>
          </a:r>
          <a:endParaRPr lang="en-US" sz="4000" b="1" kern="1200" dirty="0"/>
        </a:p>
      </dsp:txBody>
      <dsp:txXfrm>
        <a:off x="2209714" y="5369254"/>
        <a:ext cx="2351148" cy="1175293"/>
      </dsp:txXfrm>
    </dsp:sp>
    <dsp:sp modelId="{37C47E38-FC91-4265-A09A-AA2C8C665B55}">
      <dsp:nvSpPr>
        <dsp:cNvPr id="0" name=""/>
        <dsp:cNvSpPr/>
      </dsp:nvSpPr>
      <dsp:spPr>
        <a:xfrm>
          <a:off x="2708501" y="6581424"/>
          <a:ext cx="3635182" cy="3636639"/>
        </a:xfrm>
        <a:prstGeom prst="blockArc">
          <a:avLst>
            <a:gd name="adj1" fmla="val 13500000"/>
            <a:gd name="adj2" fmla="val 10800000"/>
            <a:gd name="adj3" fmla="val 1274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89EF62-B03C-4378-8C46-DE776C84A936}">
      <dsp:nvSpPr>
        <dsp:cNvPr id="0" name=""/>
        <dsp:cNvSpPr/>
      </dsp:nvSpPr>
      <dsp:spPr>
        <a:xfrm>
          <a:off x="3385686" y="7818294"/>
          <a:ext cx="2351148" cy="1175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b="1" kern="1200" dirty="0" smtClean="0"/>
            <a:t>USE Ethically</a:t>
          </a:r>
          <a:endParaRPr lang="en-US" sz="4000" b="1" kern="1200" dirty="0"/>
        </a:p>
      </dsp:txBody>
      <dsp:txXfrm>
        <a:off x="3385686" y="7818294"/>
        <a:ext cx="2351148" cy="1175293"/>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037461" indent="0" algn="ctr">
              <a:buNone/>
              <a:defRPr>
                <a:solidFill>
                  <a:schemeClr val="tx1">
                    <a:tint val="75000"/>
                  </a:schemeClr>
                </a:solidFill>
              </a:defRPr>
            </a:lvl2pPr>
            <a:lvl3pPr marL="4074922" indent="0" algn="ctr">
              <a:buNone/>
              <a:defRPr>
                <a:solidFill>
                  <a:schemeClr val="tx1">
                    <a:tint val="75000"/>
                  </a:schemeClr>
                </a:solidFill>
              </a:defRPr>
            </a:lvl3pPr>
            <a:lvl4pPr marL="6112378" indent="0" algn="ctr">
              <a:buNone/>
              <a:defRPr>
                <a:solidFill>
                  <a:schemeClr val="tx1">
                    <a:tint val="75000"/>
                  </a:schemeClr>
                </a:solidFill>
              </a:defRPr>
            </a:lvl4pPr>
            <a:lvl5pPr marL="8149838" indent="0" algn="ctr">
              <a:buNone/>
              <a:defRPr>
                <a:solidFill>
                  <a:schemeClr val="tx1">
                    <a:tint val="75000"/>
                  </a:schemeClr>
                </a:solidFill>
              </a:defRPr>
            </a:lvl5pPr>
            <a:lvl6pPr marL="10187299" indent="0" algn="ctr">
              <a:buNone/>
              <a:defRPr>
                <a:solidFill>
                  <a:schemeClr val="tx1">
                    <a:tint val="75000"/>
                  </a:schemeClr>
                </a:solidFill>
              </a:defRPr>
            </a:lvl6pPr>
            <a:lvl7pPr marL="12224760" indent="0" algn="ctr">
              <a:buNone/>
              <a:defRPr>
                <a:solidFill>
                  <a:schemeClr val="tx1">
                    <a:tint val="75000"/>
                  </a:schemeClr>
                </a:solidFill>
              </a:defRPr>
            </a:lvl7pPr>
            <a:lvl8pPr marL="14262221" indent="0" algn="ctr">
              <a:buNone/>
              <a:defRPr>
                <a:solidFill>
                  <a:schemeClr val="tx1">
                    <a:tint val="75000"/>
                  </a:schemeClr>
                </a:solidFill>
              </a:defRPr>
            </a:lvl8pPr>
            <a:lvl9pPr marL="162996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14FF00-2097-4B8B-ACFD-E38742DA46F4}" type="datetimeFigureOut">
              <a:rPr lang="en-US">
                <a:solidFill>
                  <a:prstClr val="black">
                    <a:tint val="75000"/>
                  </a:prstClr>
                </a:solidFill>
              </a:rPr>
              <a:pPr/>
              <a:t>12/2/2015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1B4D780-B890-4917-BCA1-CEB33875605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2603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4FF00-2097-4B8B-ACFD-E38742DA46F4}" type="datetimeFigureOut">
              <a:rPr lang="en-US">
                <a:solidFill>
                  <a:prstClr val="black">
                    <a:tint val="75000"/>
                  </a:prstClr>
                </a:solidFill>
              </a:rPr>
              <a:pPr/>
              <a:t>12/2/2015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1B4D780-B890-4917-BCA1-CEB33875605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7808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0"/>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70"/>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4FF00-2097-4B8B-ACFD-E38742DA46F4}" type="datetimeFigureOut">
              <a:rPr lang="en-US">
                <a:solidFill>
                  <a:prstClr val="black">
                    <a:tint val="75000"/>
                  </a:prstClr>
                </a:solidFill>
              </a:rPr>
              <a:pPr/>
              <a:t>12/2/2015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1B4D780-B890-4917-BCA1-CEB33875605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579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4FF00-2097-4B8B-ACFD-E38742DA46F4}" type="datetimeFigureOut">
              <a:rPr lang="en-US">
                <a:solidFill>
                  <a:prstClr val="black">
                    <a:tint val="75000"/>
                  </a:prstClr>
                </a:solidFill>
              </a:rPr>
              <a:pPr/>
              <a:t>12/2/2015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1B4D780-B890-4917-BCA1-CEB33875605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2230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78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9"/>
            <a:ext cx="37307520" cy="7200898"/>
          </a:xfrm>
        </p:spPr>
        <p:txBody>
          <a:bodyPr anchor="b"/>
          <a:lstStyle>
            <a:lvl1pPr marL="0" indent="0">
              <a:buNone/>
              <a:defRPr sz="9100">
                <a:solidFill>
                  <a:schemeClr val="tx1">
                    <a:tint val="75000"/>
                  </a:schemeClr>
                </a:solidFill>
              </a:defRPr>
            </a:lvl1pPr>
            <a:lvl2pPr marL="2037461" indent="0">
              <a:buNone/>
              <a:defRPr sz="8200">
                <a:solidFill>
                  <a:schemeClr val="tx1">
                    <a:tint val="75000"/>
                  </a:schemeClr>
                </a:solidFill>
              </a:defRPr>
            </a:lvl2pPr>
            <a:lvl3pPr marL="4074922" indent="0">
              <a:buNone/>
              <a:defRPr sz="7200">
                <a:solidFill>
                  <a:schemeClr val="tx1">
                    <a:tint val="75000"/>
                  </a:schemeClr>
                </a:solidFill>
              </a:defRPr>
            </a:lvl3pPr>
            <a:lvl4pPr marL="6112378" indent="0">
              <a:buNone/>
              <a:defRPr sz="6200">
                <a:solidFill>
                  <a:schemeClr val="tx1">
                    <a:tint val="75000"/>
                  </a:schemeClr>
                </a:solidFill>
              </a:defRPr>
            </a:lvl4pPr>
            <a:lvl5pPr marL="8149838" indent="0">
              <a:buNone/>
              <a:defRPr sz="6200">
                <a:solidFill>
                  <a:schemeClr val="tx1">
                    <a:tint val="75000"/>
                  </a:schemeClr>
                </a:solidFill>
              </a:defRPr>
            </a:lvl5pPr>
            <a:lvl6pPr marL="10187299" indent="0">
              <a:buNone/>
              <a:defRPr sz="6200">
                <a:solidFill>
                  <a:schemeClr val="tx1">
                    <a:tint val="75000"/>
                  </a:schemeClr>
                </a:solidFill>
              </a:defRPr>
            </a:lvl6pPr>
            <a:lvl7pPr marL="12224760" indent="0">
              <a:buNone/>
              <a:defRPr sz="6200">
                <a:solidFill>
                  <a:schemeClr val="tx1">
                    <a:tint val="75000"/>
                  </a:schemeClr>
                </a:solidFill>
              </a:defRPr>
            </a:lvl7pPr>
            <a:lvl8pPr marL="14262221" indent="0">
              <a:buNone/>
              <a:defRPr sz="6200">
                <a:solidFill>
                  <a:schemeClr val="tx1">
                    <a:tint val="75000"/>
                  </a:schemeClr>
                </a:solidFill>
              </a:defRPr>
            </a:lvl8pPr>
            <a:lvl9pPr marL="16299682" indent="0">
              <a:buNone/>
              <a:defRPr sz="6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14FF00-2097-4B8B-ACFD-E38742DA46F4}" type="datetimeFigureOut">
              <a:rPr lang="en-US">
                <a:solidFill>
                  <a:prstClr val="black">
                    <a:tint val="75000"/>
                  </a:prstClr>
                </a:solidFill>
              </a:rPr>
              <a:pPr/>
              <a:t>12/2/2015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1B4D780-B890-4917-BCA1-CEB33875605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8102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7"/>
            <a:ext cx="19385280" cy="21724622"/>
          </a:xfrm>
        </p:spPr>
        <p:txBody>
          <a:bodyPr/>
          <a:lstStyle>
            <a:lvl1pPr>
              <a:defRPr sz="12500"/>
            </a:lvl1pPr>
            <a:lvl2pPr>
              <a:defRPr sz="106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7"/>
            <a:ext cx="19385280" cy="21724622"/>
          </a:xfrm>
        </p:spPr>
        <p:txBody>
          <a:bodyPr/>
          <a:lstStyle>
            <a:lvl1pPr>
              <a:defRPr sz="12500"/>
            </a:lvl1pPr>
            <a:lvl2pPr>
              <a:defRPr sz="106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14FF00-2097-4B8B-ACFD-E38742DA46F4}" type="datetimeFigureOut">
              <a:rPr lang="en-US">
                <a:solidFill>
                  <a:prstClr val="black">
                    <a:tint val="75000"/>
                  </a:prstClr>
                </a:solidFill>
              </a:rPr>
              <a:pPr/>
              <a:t>12/2/2015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1B4D780-B890-4917-BCA1-CEB33875605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7769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0600" b="1"/>
            </a:lvl1pPr>
            <a:lvl2pPr marL="2037461" indent="0">
              <a:buNone/>
              <a:defRPr sz="9100" b="1"/>
            </a:lvl2pPr>
            <a:lvl3pPr marL="4074922" indent="0">
              <a:buNone/>
              <a:defRPr sz="8200" b="1"/>
            </a:lvl3pPr>
            <a:lvl4pPr marL="6112378" indent="0">
              <a:buNone/>
              <a:defRPr sz="7200" b="1"/>
            </a:lvl4pPr>
            <a:lvl5pPr marL="8149838" indent="0">
              <a:buNone/>
              <a:defRPr sz="7200" b="1"/>
            </a:lvl5pPr>
            <a:lvl6pPr marL="10187299" indent="0">
              <a:buNone/>
              <a:defRPr sz="7200" b="1"/>
            </a:lvl6pPr>
            <a:lvl7pPr marL="12224760" indent="0">
              <a:buNone/>
              <a:defRPr sz="7200" b="1"/>
            </a:lvl7pPr>
            <a:lvl8pPr marL="14262221" indent="0">
              <a:buNone/>
              <a:defRPr sz="7200" b="1"/>
            </a:lvl8pPr>
            <a:lvl9pPr marL="16299682" indent="0">
              <a:buNone/>
              <a:defRPr sz="72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06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7" y="7368542"/>
            <a:ext cx="19400520" cy="3070858"/>
          </a:xfrm>
        </p:spPr>
        <p:txBody>
          <a:bodyPr anchor="b"/>
          <a:lstStyle>
            <a:lvl1pPr marL="0" indent="0">
              <a:buNone/>
              <a:defRPr sz="10600" b="1"/>
            </a:lvl1pPr>
            <a:lvl2pPr marL="2037461" indent="0">
              <a:buNone/>
              <a:defRPr sz="9100" b="1"/>
            </a:lvl2pPr>
            <a:lvl3pPr marL="4074922" indent="0">
              <a:buNone/>
              <a:defRPr sz="8200" b="1"/>
            </a:lvl3pPr>
            <a:lvl4pPr marL="6112378" indent="0">
              <a:buNone/>
              <a:defRPr sz="7200" b="1"/>
            </a:lvl4pPr>
            <a:lvl5pPr marL="8149838" indent="0">
              <a:buNone/>
              <a:defRPr sz="7200" b="1"/>
            </a:lvl5pPr>
            <a:lvl6pPr marL="10187299" indent="0">
              <a:buNone/>
              <a:defRPr sz="7200" b="1"/>
            </a:lvl6pPr>
            <a:lvl7pPr marL="12224760" indent="0">
              <a:buNone/>
              <a:defRPr sz="7200" b="1"/>
            </a:lvl7pPr>
            <a:lvl8pPr marL="14262221" indent="0">
              <a:buNone/>
              <a:defRPr sz="7200" b="1"/>
            </a:lvl8pPr>
            <a:lvl9pPr marL="16299682" indent="0">
              <a:buNone/>
              <a:defRPr sz="7200" b="1"/>
            </a:lvl9pPr>
          </a:lstStyle>
          <a:p>
            <a:pPr lvl="0"/>
            <a:r>
              <a:rPr lang="en-US" smtClean="0"/>
              <a:t>Click to edit Master text styles</a:t>
            </a:r>
          </a:p>
        </p:txBody>
      </p:sp>
      <p:sp>
        <p:nvSpPr>
          <p:cNvPr id="6" name="Content Placeholder 5"/>
          <p:cNvSpPr>
            <a:spLocks noGrp="1"/>
          </p:cNvSpPr>
          <p:nvPr>
            <p:ph sz="quarter" idx="4"/>
          </p:nvPr>
        </p:nvSpPr>
        <p:spPr>
          <a:xfrm>
            <a:off x="22296127" y="10439400"/>
            <a:ext cx="19400520" cy="18966182"/>
          </a:xfrm>
        </p:spPr>
        <p:txBody>
          <a:bodyPr/>
          <a:lstStyle>
            <a:lvl1pPr>
              <a:defRPr sz="106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14FF00-2097-4B8B-ACFD-E38742DA46F4}" type="datetimeFigureOut">
              <a:rPr lang="en-US">
                <a:solidFill>
                  <a:prstClr val="black">
                    <a:tint val="75000"/>
                  </a:prstClr>
                </a:solidFill>
              </a:rPr>
              <a:pPr/>
              <a:t>12/2/2015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1B4D780-B890-4917-BCA1-CEB33875605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3283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14FF00-2097-4B8B-ACFD-E38742DA46F4}" type="datetimeFigureOut">
              <a:rPr lang="en-US">
                <a:solidFill>
                  <a:prstClr val="black">
                    <a:tint val="75000"/>
                  </a:prstClr>
                </a:solidFill>
              </a:rPr>
              <a:pPr/>
              <a:t>12/2/2015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1B4D780-B890-4917-BCA1-CEB33875605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1716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4FF00-2097-4B8B-ACFD-E38742DA46F4}" type="datetimeFigureOut">
              <a:rPr lang="en-US">
                <a:solidFill>
                  <a:prstClr val="black">
                    <a:tint val="75000"/>
                  </a:prstClr>
                </a:solidFill>
              </a:rPr>
              <a:pPr/>
              <a:t>12/2/2015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1B4D780-B890-4917-BCA1-CEB33875605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821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7160240" y="1310647"/>
            <a:ext cx="24536400" cy="28094942"/>
          </a:xfrm>
        </p:spPr>
        <p:txBody>
          <a:bodyPr/>
          <a:lstStyle>
            <a:lvl1pPr>
              <a:defRPr sz="14400"/>
            </a:lvl1pPr>
            <a:lvl2pPr>
              <a:defRPr sz="12500"/>
            </a:lvl2pPr>
            <a:lvl3pPr>
              <a:defRPr sz="106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888487"/>
            <a:ext cx="14439902" cy="22517102"/>
          </a:xfrm>
        </p:spPr>
        <p:txBody>
          <a:bodyPr/>
          <a:lstStyle>
            <a:lvl1pPr marL="0" indent="0">
              <a:buNone/>
              <a:defRPr sz="6200"/>
            </a:lvl1pPr>
            <a:lvl2pPr marL="2037461" indent="0">
              <a:buNone/>
              <a:defRPr sz="5300"/>
            </a:lvl2pPr>
            <a:lvl3pPr marL="4074922" indent="0">
              <a:buNone/>
              <a:defRPr sz="4300"/>
            </a:lvl3pPr>
            <a:lvl4pPr marL="6112378" indent="0">
              <a:buNone/>
              <a:defRPr sz="3800"/>
            </a:lvl4pPr>
            <a:lvl5pPr marL="8149838" indent="0">
              <a:buNone/>
              <a:defRPr sz="3800"/>
            </a:lvl5pPr>
            <a:lvl6pPr marL="10187299" indent="0">
              <a:buNone/>
              <a:defRPr sz="3800"/>
            </a:lvl6pPr>
            <a:lvl7pPr marL="12224760" indent="0">
              <a:buNone/>
              <a:defRPr sz="3800"/>
            </a:lvl7pPr>
            <a:lvl8pPr marL="14262221" indent="0">
              <a:buNone/>
              <a:defRPr sz="3800"/>
            </a:lvl8pPr>
            <a:lvl9pPr marL="16299682" indent="0">
              <a:buNone/>
              <a:defRPr sz="3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14FF00-2097-4B8B-ACFD-E38742DA46F4}" type="datetimeFigureOut">
              <a:rPr lang="en-US">
                <a:solidFill>
                  <a:prstClr val="black">
                    <a:tint val="75000"/>
                  </a:prstClr>
                </a:solidFill>
              </a:rPr>
              <a:pPr/>
              <a:t>12/2/2015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1B4D780-B890-4917-BCA1-CEB33875605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400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4400"/>
            </a:lvl1pPr>
            <a:lvl2pPr marL="2037461" indent="0">
              <a:buNone/>
              <a:defRPr sz="12500"/>
            </a:lvl2pPr>
            <a:lvl3pPr marL="4074922" indent="0">
              <a:buNone/>
              <a:defRPr sz="10600"/>
            </a:lvl3pPr>
            <a:lvl4pPr marL="6112378" indent="0">
              <a:buNone/>
              <a:defRPr sz="9100"/>
            </a:lvl4pPr>
            <a:lvl5pPr marL="8149838" indent="0">
              <a:buNone/>
              <a:defRPr sz="9100"/>
            </a:lvl5pPr>
            <a:lvl6pPr marL="10187299" indent="0">
              <a:buNone/>
              <a:defRPr sz="9100"/>
            </a:lvl6pPr>
            <a:lvl7pPr marL="12224760" indent="0">
              <a:buNone/>
              <a:defRPr sz="9100"/>
            </a:lvl7pPr>
            <a:lvl8pPr marL="14262221" indent="0">
              <a:buNone/>
              <a:defRPr sz="9100"/>
            </a:lvl8pPr>
            <a:lvl9pPr marL="16299682" indent="0">
              <a:buNone/>
              <a:defRPr sz="91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200"/>
            </a:lvl1pPr>
            <a:lvl2pPr marL="2037461" indent="0">
              <a:buNone/>
              <a:defRPr sz="5300"/>
            </a:lvl2pPr>
            <a:lvl3pPr marL="4074922" indent="0">
              <a:buNone/>
              <a:defRPr sz="4300"/>
            </a:lvl3pPr>
            <a:lvl4pPr marL="6112378" indent="0">
              <a:buNone/>
              <a:defRPr sz="3800"/>
            </a:lvl4pPr>
            <a:lvl5pPr marL="8149838" indent="0">
              <a:buNone/>
              <a:defRPr sz="3800"/>
            </a:lvl5pPr>
            <a:lvl6pPr marL="10187299" indent="0">
              <a:buNone/>
              <a:defRPr sz="3800"/>
            </a:lvl6pPr>
            <a:lvl7pPr marL="12224760" indent="0">
              <a:buNone/>
              <a:defRPr sz="3800"/>
            </a:lvl7pPr>
            <a:lvl8pPr marL="14262221" indent="0">
              <a:buNone/>
              <a:defRPr sz="3800"/>
            </a:lvl8pPr>
            <a:lvl9pPr marL="16299682" indent="0">
              <a:buNone/>
              <a:defRPr sz="3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14FF00-2097-4B8B-ACFD-E38742DA46F4}" type="datetimeFigureOut">
              <a:rPr lang="en-US">
                <a:solidFill>
                  <a:prstClr val="black">
                    <a:tint val="75000"/>
                  </a:prstClr>
                </a:solidFill>
              </a:rPr>
              <a:pPr/>
              <a:t>12/2/2015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1B4D780-B890-4917-BCA1-CEB33875605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3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07491" tIns="203746" rIns="407491" bIns="20374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7"/>
            <a:ext cx="39502080" cy="21724622"/>
          </a:xfrm>
          <a:prstGeom prst="rect">
            <a:avLst/>
          </a:prstGeom>
        </p:spPr>
        <p:txBody>
          <a:bodyPr vert="horz" lIns="407491" tIns="203746" rIns="407491" bIns="2037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07491" tIns="203746" rIns="407491" bIns="203746" rtlCol="0" anchor="ctr"/>
          <a:lstStyle>
            <a:lvl1pPr algn="l">
              <a:defRPr sz="5300">
                <a:solidFill>
                  <a:schemeClr val="tx1">
                    <a:tint val="75000"/>
                  </a:schemeClr>
                </a:solidFill>
              </a:defRPr>
            </a:lvl1pPr>
          </a:lstStyle>
          <a:p>
            <a:pPr defTabSz="4074922"/>
            <a:fld id="{3F14FF00-2097-4B8B-ACFD-E38742DA46F4}" type="datetimeFigureOut">
              <a:rPr lang="en-US" smtClean="0">
                <a:solidFill>
                  <a:prstClr val="black">
                    <a:tint val="75000"/>
                  </a:prstClr>
                </a:solidFill>
              </a:rPr>
              <a:pPr defTabSz="4074922"/>
              <a:t>12/2/2015</a:t>
            </a:fld>
            <a:endParaRPr lang="en-US">
              <a:solidFill>
                <a:prstClr val="black">
                  <a:tint val="75000"/>
                </a:prstClr>
              </a:solidFill>
            </a:endParaRPr>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07491" tIns="203746" rIns="407491" bIns="203746" rtlCol="0" anchor="ctr"/>
          <a:lstStyle>
            <a:lvl1pPr algn="ctr">
              <a:defRPr sz="5300">
                <a:solidFill>
                  <a:schemeClr val="tx1">
                    <a:tint val="75000"/>
                  </a:schemeClr>
                </a:solidFill>
              </a:defRPr>
            </a:lvl1pPr>
          </a:lstStyle>
          <a:p>
            <a:pPr defTabSz="4074922"/>
            <a:endParaRPr lang="en-US">
              <a:solidFill>
                <a:prstClr val="black">
                  <a:tint val="75000"/>
                </a:prstClr>
              </a:solidFill>
            </a:endParaRPr>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07491" tIns="203746" rIns="407491" bIns="203746" rtlCol="0" anchor="ctr"/>
          <a:lstStyle>
            <a:lvl1pPr algn="r">
              <a:defRPr sz="5300">
                <a:solidFill>
                  <a:schemeClr val="tx1">
                    <a:tint val="75000"/>
                  </a:schemeClr>
                </a:solidFill>
              </a:defRPr>
            </a:lvl1pPr>
          </a:lstStyle>
          <a:p>
            <a:pPr defTabSz="4074922"/>
            <a:fld id="{81B4D780-B890-4917-BCA1-CEB338756059}" type="slidenum">
              <a:rPr lang="en-US" smtClean="0">
                <a:solidFill>
                  <a:prstClr val="black">
                    <a:tint val="75000"/>
                  </a:prstClr>
                </a:solidFill>
              </a:rPr>
              <a:pPr defTabSz="4074922"/>
              <a:t>‹#›</a:t>
            </a:fld>
            <a:endParaRPr lang="en-US">
              <a:solidFill>
                <a:prstClr val="black">
                  <a:tint val="75000"/>
                </a:prstClr>
              </a:solidFill>
            </a:endParaRPr>
          </a:p>
        </p:txBody>
      </p:sp>
    </p:spTree>
    <p:extLst>
      <p:ext uri="{BB962C8B-B14F-4D97-AF65-F5344CB8AC3E}">
        <p14:creationId xmlns:p14="http://schemas.microsoft.com/office/powerpoint/2010/main" val="3725228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074922" rtl="0" eaLnBrk="1" latinLnBrk="0" hangingPunct="1">
        <a:spcBef>
          <a:spcPct val="0"/>
        </a:spcBef>
        <a:buNone/>
        <a:defRPr sz="19700" kern="1200">
          <a:solidFill>
            <a:schemeClr val="tx1"/>
          </a:solidFill>
          <a:latin typeface="+mj-lt"/>
          <a:ea typeface="+mj-ea"/>
          <a:cs typeface="+mj-cs"/>
        </a:defRPr>
      </a:lvl1pPr>
    </p:titleStyle>
    <p:bodyStyle>
      <a:lvl1pPr marL="1528094" indent="-1528094" algn="l" defTabSz="4074922" rtl="0" eaLnBrk="1" latinLnBrk="0" hangingPunct="1">
        <a:spcBef>
          <a:spcPct val="20000"/>
        </a:spcBef>
        <a:buFont typeface="Arial" panose="020B0604020202020204" pitchFamily="34" charset="0"/>
        <a:buChar char="•"/>
        <a:defRPr sz="14400" kern="1200">
          <a:solidFill>
            <a:schemeClr val="tx1"/>
          </a:solidFill>
          <a:latin typeface="+mn-lt"/>
          <a:ea typeface="+mn-ea"/>
          <a:cs typeface="+mn-cs"/>
        </a:defRPr>
      </a:lvl1pPr>
      <a:lvl2pPr marL="3310872" indent="-1273411" algn="l" defTabSz="4074922" rtl="0" eaLnBrk="1" latinLnBrk="0" hangingPunct="1">
        <a:spcBef>
          <a:spcPct val="20000"/>
        </a:spcBef>
        <a:buFont typeface="Arial" panose="020B0604020202020204" pitchFamily="34" charset="0"/>
        <a:buChar char="–"/>
        <a:defRPr sz="12500" kern="1200">
          <a:solidFill>
            <a:schemeClr val="tx1"/>
          </a:solidFill>
          <a:latin typeface="+mn-lt"/>
          <a:ea typeface="+mn-ea"/>
          <a:cs typeface="+mn-cs"/>
        </a:defRPr>
      </a:lvl2pPr>
      <a:lvl3pPr marL="5093650" indent="-1018728" algn="l" defTabSz="4074922" rtl="0" eaLnBrk="1" latinLnBrk="0" hangingPunct="1">
        <a:spcBef>
          <a:spcPct val="20000"/>
        </a:spcBef>
        <a:buFont typeface="Arial" panose="020B0604020202020204" pitchFamily="34" charset="0"/>
        <a:buChar char="•"/>
        <a:defRPr sz="10600" kern="1200">
          <a:solidFill>
            <a:schemeClr val="tx1"/>
          </a:solidFill>
          <a:latin typeface="+mn-lt"/>
          <a:ea typeface="+mn-ea"/>
          <a:cs typeface="+mn-cs"/>
        </a:defRPr>
      </a:lvl3pPr>
      <a:lvl4pPr marL="7131110" indent="-1018728" algn="l" defTabSz="4074922"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168571" indent="-1018728" algn="l" defTabSz="4074922"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206032" indent="-1018728" algn="l" defTabSz="4074922"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243493" indent="-1018728" algn="l" defTabSz="4074922"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280949" indent="-1018728" algn="l" defTabSz="4074922"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318410" indent="-1018728" algn="l" defTabSz="4074922"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en-US"/>
      </a:defPPr>
      <a:lvl1pPr marL="0" algn="l" defTabSz="4074922" rtl="0" eaLnBrk="1" latinLnBrk="0" hangingPunct="1">
        <a:defRPr sz="8200" kern="1200">
          <a:solidFill>
            <a:schemeClr val="tx1"/>
          </a:solidFill>
          <a:latin typeface="+mn-lt"/>
          <a:ea typeface="+mn-ea"/>
          <a:cs typeface="+mn-cs"/>
        </a:defRPr>
      </a:lvl1pPr>
      <a:lvl2pPr marL="2037461" algn="l" defTabSz="4074922" rtl="0" eaLnBrk="1" latinLnBrk="0" hangingPunct="1">
        <a:defRPr sz="8200" kern="1200">
          <a:solidFill>
            <a:schemeClr val="tx1"/>
          </a:solidFill>
          <a:latin typeface="+mn-lt"/>
          <a:ea typeface="+mn-ea"/>
          <a:cs typeface="+mn-cs"/>
        </a:defRPr>
      </a:lvl2pPr>
      <a:lvl3pPr marL="4074922" algn="l" defTabSz="4074922" rtl="0" eaLnBrk="1" latinLnBrk="0" hangingPunct="1">
        <a:defRPr sz="8200" kern="1200">
          <a:solidFill>
            <a:schemeClr val="tx1"/>
          </a:solidFill>
          <a:latin typeface="+mn-lt"/>
          <a:ea typeface="+mn-ea"/>
          <a:cs typeface="+mn-cs"/>
        </a:defRPr>
      </a:lvl3pPr>
      <a:lvl4pPr marL="6112378" algn="l" defTabSz="4074922" rtl="0" eaLnBrk="1" latinLnBrk="0" hangingPunct="1">
        <a:defRPr sz="8200" kern="1200">
          <a:solidFill>
            <a:schemeClr val="tx1"/>
          </a:solidFill>
          <a:latin typeface="+mn-lt"/>
          <a:ea typeface="+mn-ea"/>
          <a:cs typeface="+mn-cs"/>
        </a:defRPr>
      </a:lvl4pPr>
      <a:lvl5pPr marL="8149838" algn="l" defTabSz="4074922" rtl="0" eaLnBrk="1" latinLnBrk="0" hangingPunct="1">
        <a:defRPr sz="8200" kern="1200">
          <a:solidFill>
            <a:schemeClr val="tx1"/>
          </a:solidFill>
          <a:latin typeface="+mn-lt"/>
          <a:ea typeface="+mn-ea"/>
          <a:cs typeface="+mn-cs"/>
        </a:defRPr>
      </a:lvl5pPr>
      <a:lvl6pPr marL="10187299" algn="l" defTabSz="4074922" rtl="0" eaLnBrk="1" latinLnBrk="0" hangingPunct="1">
        <a:defRPr sz="8200" kern="1200">
          <a:solidFill>
            <a:schemeClr val="tx1"/>
          </a:solidFill>
          <a:latin typeface="+mn-lt"/>
          <a:ea typeface="+mn-ea"/>
          <a:cs typeface="+mn-cs"/>
        </a:defRPr>
      </a:lvl6pPr>
      <a:lvl7pPr marL="12224760" algn="l" defTabSz="4074922" rtl="0" eaLnBrk="1" latinLnBrk="0" hangingPunct="1">
        <a:defRPr sz="8200" kern="1200">
          <a:solidFill>
            <a:schemeClr val="tx1"/>
          </a:solidFill>
          <a:latin typeface="+mn-lt"/>
          <a:ea typeface="+mn-ea"/>
          <a:cs typeface="+mn-cs"/>
        </a:defRPr>
      </a:lvl7pPr>
      <a:lvl8pPr marL="14262221" algn="l" defTabSz="4074922" rtl="0" eaLnBrk="1" latinLnBrk="0" hangingPunct="1">
        <a:defRPr sz="8200" kern="1200">
          <a:solidFill>
            <a:schemeClr val="tx1"/>
          </a:solidFill>
          <a:latin typeface="+mn-lt"/>
          <a:ea typeface="+mn-ea"/>
          <a:cs typeface="+mn-cs"/>
        </a:defRPr>
      </a:lvl8pPr>
      <a:lvl9pPr marL="16299682" algn="l" defTabSz="4074922"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gif"/><Relationship Id="rId7" Type="http://schemas.openxmlformats.org/officeDocument/2006/relationships/diagramQuickStyle" Target="../diagrams/quickStyle1.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3.JPG"/><Relationship Id="rId4" Type="http://schemas.openxmlformats.org/officeDocument/2006/relationships/hyperlink" Target="mailto:apenny@clarku.edu" TargetMode="External"/><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49000" y="1339517"/>
            <a:ext cx="21336000" cy="4114800"/>
          </a:xfrm>
          <a:ln>
            <a:solidFill>
              <a:schemeClr val="dk1"/>
            </a:solidFill>
          </a:ln>
        </p:spPr>
        <p:txBody>
          <a:bodyPr>
            <a:noAutofit/>
          </a:bodyPr>
          <a:lstStyle/>
          <a:p>
            <a:r>
              <a:rPr lang="en-US" sz="6000" b="1" dirty="0" smtClean="0"/>
              <a:t>Information Literacy Module for FYI</a:t>
            </a:r>
            <a:br>
              <a:rPr lang="en-US" sz="6000" b="1" dirty="0" smtClean="0"/>
            </a:br>
            <a:r>
              <a:rPr lang="en-US" sz="6000" dirty="0" smtClean="0"/>
              <a:t>Available to any FYI</a:t>
            </a:r>
            <a:br>
              <a:rPr lang="en-US" sz="6000" dirty="0" smtClean="0"/>
            </a:br>
            <a:r>
              <a:rPr lang="en-US" sz="6000" dirty="0" smtClean="0"/>
              <a:t>Tony Penny, Research </a:t>
            </a:r>
            <a:r>
              <a:rPr lang="en-US" sz="6000" dirty="0" smtClean="0"/>
              <a:t>Librarian </a:t>
            </a:r>
            <a:r>
              <a:rPr lang="en-US" sz="6000" dirty="0" smtClean="0"/>
              <a:t>– Goddard Library</a:t>
            </a:r>
            <a:r>
              <a:rPr lang="en-US" sz="6000" dirty="0"/>
              <a:t/>
            </a:r>
            <a:br>
              <a:rPr lang="en-US" sz="6000" dirty="0"/>
            </a:br>
            <a:endParaRPr lang="en-US" sz="6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7552" y="685802"/>
            <a:ext cx="7719619" cy="2667000"/>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1" r="50000" b="2118"/>
          <a:stretch/>
        </p:blipFill>
        <p:spPr>
          <a:xfrm>
            <a:off x="36346300" y="1313449"/>
            <a:ext cx="5630532" cy="2039354"/>
          </a:xfrm>
          <a:prstGeom prst="rect">
            <a:avLst/>
          </a:prstGeom>
        </p:spPr>
      </p:pic>
      <p:sp>
        <p:nvSpPr>
          <p:cNvPr id="7" name="Rectangle 6"/>
          <p:cNvSpPr>
            <a:spLocks/>
          </p:cNvSpPr>
          <p:nvPr/>
        </p:nvSpPr>
        <p:spPr>
          <a:xfrm>
            <a:off x="1523998" y="20814850"/>
            <a:ext cx="5728445" cy="11094718"/>
          </a:xfrm>
          <a:prstGeom prst="rect">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91411" tIns="45701" rIns="91411" bIns="45701" numCol="1" spcCol="0" rtlCol="0" fromWordArt="0" anchor="t" anchorCtr="0" forceAA="0" compatLnSpc="1">
            <a:prstTxWarp prst="textNoShape">
              <a:avLst/>
            </a:prstTxWarp>
            <a:noAutofit/>
          </a:bodyPr>
          <a:lstStyle/>
          <a:p>
            <a:pPr algn="ctr" defTabSz="4074269"/>
            <a:r>
              <a:rPr lang="en-US" sz="5000" b="1" dirty="0" smtClean="0">
                <a:solidFill>
                  <a:prstClr val="black"/>
                </a:solidFill>
              </a:rPr>
              <a:t>Research &amp; Library Instruction Services</a:t>
            </a:r>
            <a:endParaRPr lang="en-US" sz="5000" b="1" dirty="0">
              <a:solidFill>
                <a:prstClr val="black"/>
              </a:solidFill>
            </a:endParaRPr>
          </a:p>
          <a:p>
            <a:pPr defTabSz="4074269"/>
            <a:r>
              <a:rPr lang="en-US" sz="5000" dirty="0">
                <a:solidFill>
                  <a:prstClr val="black"/>
                </a:solidFill>
              </a:rPr>
              <a:t> </a:t>
            </a:r>
            <a:endParaRPr lang="en-US" sz="5000" dirty="0" smtClean="0">
              <a:solidFill>
                <a:prstClr val="black"/>
              </a:solidFill>
            </a:endParaRPr>
          </a:p>
          <a:p>
            <a:pPr defTabSz="4074269"/>
            <a:r>
              <a:rPr lang="en-US" sz="4000" dirty="0" smtClean="0">
                <a:solidFill>
                  <a:prstClr val="black"/>
                </a:solidFill>
              </a:rPr>
              <a:t>We support the academic curriculum and promote the library as a co-curricular experience.</a:t>
            </a:r>
          </a:p>
          <a:p>
            <a:pPr defTabSz="4074269"/>
            <a:endParaRPr lang="en-US" sz="4000" dirty="0">
              <a:solidFill>
                <a:prstClr val="black"/>
              </a:solidFill>
            </a:endParaRPr>
          </a:p>
          <a:p>
            <a:pPr defTabSz="4074269"/>
            <a:r>
              <a:rPr lang="en-US" sz="4000" dirty="0" smtClean="0">
                <a:solidFill>
                  <a:prstClr val="black"/>
                </a:solidFill>
              </a:rPr>
              <a:t>With a focus on students and the faculty who teach FYI, we can advise and assist in building First Years’ information literacy within the academic environment of any FYI course.  </a:t>
            </a:r>
            <a:endParaRPr lang="en-US" sz="4000" dirty="0">
              <a:solidFill>
                <a:prstClr val="black"/>
              </a:solidFill>
            </a:endParaRPr>
          </a:p>
        </p:txBody>
      </p:sp>
      <p:sp>
        <p:nvSpPr>
          <p:cNvPr id="8" name="Rectangle 7"/>
          <p:cNvSpPr>
            <a:spLocks/>
          </p:cNvSpPr>
          <p:nvPr/>
        </p:nvSpPr>
        <p:spPr>
          <a:xfrm>
            <a:off x="37033200" y="6397851"/>
            <a:ext cx="5621897" cy="11509150"/>
          </a:xfrm>
          <a:prstGeom prst="rect">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91411" tIns="45701" rIns="91411" bIns="45701" numCol="1" spcCol="0" rtlCol="0" fromWordArt="0" anchor="t" anchorCtr="0" forceAA="0" compatLnSpc="1">
            <a:prstTxWarp prst="textNoShape">
              <a:avLst/>
            </a:prstTxWarp>
            <a:noAutofit/>
          </a:bodyPr>
          <a:lstStyle/>
          <a:p>
            <a:pPr algn="ctr" defTabSz="4074269"/>
            <a:r>
              <a:rPr lang="en-US" sz="5000" b="1" dirty="0" smtClean="0">
                <a:solidFill>
                  <a:prstClr val="black"/>
                </a:solidFill>
              </a:rPr>
              <a:t>Ways to Link the Module into an FYI</a:t>
            </a:r>
          </a:p>
          <a:p>
            <a:pPr defTabSz="4074269"/>
            <a:endParaRPr lang="en-US" sz="4000" b="1" dirty="0" smtClean="0">
              <a:solidFill>
                <a:prstClr val="black"/>
              </a:solidFill>
            </a:endParaRPr>
          </a:p>
          <a:p>
            <a:pPr defTabSz="4074269"/>
            <a:r>
              <a:rPr lang="en-US" sz="4000" dirty="0" smtClean="0">
                <a:solidFill>
                  <a:prstClr val="black"/>
                </a:solidFill>
              </a:rPr>
              <a:t>No two FYI courses are alike. We encourage you to contact Tony Penny at </a:t>
            </a:r>
            <a:r>
              <a:rPr lang="en-US" sz="4000" dirty="0" smtClean="0">
                <a:solidFill>
                  <a:prstClr val="black"/>
                </a:solidFill>
                <a:hlinkClick r:id="rId4"/>
              </a:rPr>
              <a:t>apenny@clarku.edu</a:t>
            </a:r>
            <a:r>
              <a:rPr lang="en-US" sz="4000" dirty="0" smtClean="0">
                <a:solidFill>
                  <a:prstClr val="black"/>
                </a:solidFill>
              </a:rPr>
              <a:t> to determine the best way to integrate the  information literacy learning outcome into your FYI. </a:t>
            </a:r>
            <a:endParaRPr lang="en-US" sz="4000" dirty="0">
              <a:solidFill>
                <a:prstClr val="black"/>
              </a:solidFill>
            </a:endParaRPr>
          </a:p>
          <a:p>
            <a:pPr defTabSz="4074269"/>
            <a:endParaRPr lang="en-US" sz="4000" dirty="0" smtClean="0">
              <a:solidFill>
                <a:prstClr val="black"/>
              </a:solidFill>
            </a:endParaRPr>
          </a:p>
          <a:p>
            <a:pPr defTabSz="4074269"/>
            <a:r>
              <a:rPr lang="en-US" sz="4000" dirty="0" smtClean="0">
                <a:solidFill>
                  <a:prstClr val="black"/>
                </a:solidFill>
              </a:rPr>
              <a:t>We encourage students to become oriented with the library, library services, and basic online databases during their first semester.</a:t>
            </a:r>
            <a:endParaRPr lang="en-US" sz="4000" dirty="0">
              <a:solidFill>
                <a:prstClr val="black"/>
              </a:solidFill>
            </a:endParaRPr>
          </a:p>
        </p:txBody>
      </p:sp>
      <p:sp>
        <p:nvSpPr>
          <p:cNvPr id="12" name="Rectangle 11"/>
          <p:cNvSpPr>
            <a:spLocks/>
          </p:cNvSpPr>
          <p:nvPr/>
        </p:nvSpPr>
        <p:spPr>
          <a:xfrm>
            <a:off x="37033200" y="18591465"/>
            <a:ext cx="5642679" cy="13318103"/>
          </a:xfrm>
          <a:prstGeom prst="rect">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91411" tIns="45701" rIns="91411" bIns="45701" numCol="1" spcCol="0" rtlCol="0" fromWordArt="0" anchor="t" anchorCtr="0" forceAA="0" compatLnSpc="1">
            <a:prstTxWarp prst="textNoShape">
              <a:avLst/>
            </a:prstTxWarp>
            <a:noAutofit/>
          </a:bodyPr>
          <a:lstStyle/>
          <a:p>
            <a:pPr algn="ctr" defTabSz="4074269"/>
            <a:r>
              <a:rPr lang="en-US" sz="5000" i="1" dirty="0" smtClean="0">
                <a:solidFill>
                  <a:prstClr val="black"/>
                </a:solidFill>
              </a:rPr>
              <a:t>Teaching students to navigate the</a:t>
            </a:r>
          </a:p>
          <a:p>
            <a:pPr algn="ctr" defTabSz="4074269"/>
            <a:endParaRPr lang="en-US" sz="5000" b="1" dirty="0">
              <a:solidFill>
                <a:prstClr val="black"/>
              </a:solidFill>
            </a:endParaRPr>
          </a:p>
          <a:p>
            <a:pPr algn="ctr" defTabSz="4074269"/>
            <a:r>
              <a:rPr lang="en-US" sz="5000" b="1" dirty="0" smtClean="0">
                <a:solidFill>
                  <a:prstClr val="black"/>
                </a:solidFill>
              </a:rPr>
              <a:t> Research Process</a:t>
            </a:r>
          </a:p>
          <a:p>
            <a:pPr algn="ctr" defTabSz="4074269"/>
            <a:endParaRPr lang="en-US" sz="5000" b="1" dirty="0">
              <a:solidFill>
                <a:prstClr val="black"/>
              </a:solidFill>
            </a:endParaRPr>
          </a:p>
          <a:p>
            <a:pPr algn="ctr" defTabSz="4074269"/>
            <a:endParaRPr lang="en-US" sz="5000" b="1" dirty="0" smtClean="0">
              <a:solidFill>
                <a:prstClr val="black"/>
              </a:solidFill>
            </a:endParaRPr>
          </a:p>
          <a:p>
            <a:pPr algn="ctr" defTabSz="4074269"/>
            <a:endParaRPr lang="en-US" sz="5000" b="1" dirty="0">
              <a:solidFill>
                <a:prstClr val="black"/>
              </a:solidFill>
            </a:endParaRPr>
          </a:p>
          <a:p>
            <a:pPr algn="ctr" defTabSz="4074269"/>
            <a:endParaRPr lang="en-US" sz="5000" b="1" dirty="0" smtClean="0">
              <a:solidFill>
                <a:prstClr val="black"/>
              </a:solidFill>
            </a:endParaRPr>
          </a:p>
          <a:p>
            <a:pPr algn="ctr" defTabSz="4074269"/>
            <a:endParaRPr lang="en-US" sz="5000" b="1" dirty="0">
              <a:solidFill>
                <a:prstClr val="black"/>
              </a:solidFill>
            </a:endParaRPr>
          </a:p>
          <a:p>
            <a:pPr algn="ctr" defTabSz="4074269"/>
            <a:endParaRPr lang="en-US" sz="5000" b="1" dirty="0" smtClean="0">
              <a:solidFill>
                <a:prstClr val="black"/>
              </a:solidFill>
            </a:endParaRPr>
          </a:p>
          <a:p>
            <a:pPr algn="ctr" defTabSz="4074269"/>
            <a:endParaRPr lang="en-US" sz="5000" b="1" dirty="0">
              <a:solidFill>
                <a:prstClr val="black"/>
              </a:solidFill>
            </a:endParaRPr>
          </a:p>
          <a:p>
            <a:pPr algn="ctr" defTabSz="4074269"/>
            <a:endParaRPr lang="en-US" sz="5000" b="1" dirty="0" smtClean="0">
              <a:solidFill>
                <a:prstClr val="black"/>
              </a:solidFill>
            </a:endParaRPr>
          </a:p>
          <a:p>
            <a:pPr algn="ctr" defTabSz="4074269"/>
            <a:endParaRPr lang="en-US" sz="5000" b="1" dirty="0">
              <a:solidFill>
                <a:prstClr val="black"/>
              </a:solidFill>
            </a:endParaRPr>
          </a:p>
          <a:p>
            <a:pPr algn="ctr" defTabSz="4074269"/>
            <a:endParaRPr lang="en-US" sz="5000" b="1" dirty="0" smtClean="0">
              <a:solidFill>
                <a:prstClr val="black"/>
              </a:solidFill>
            </a:endParaRPr>
          </a:p>
          <a:p>
            <a:pPr algn="ctr" defTabSz="4074269"/>
            <a:endParaRPr lang="en-US" sz="5000" b="1" dirty="0">
              <a:solidFill>
                <a:prstClr val="black"/>
              </a:solidFill>
            </a:endParaRPr>
          </a:p>
          <a:p>
            <a:pPr algn="ctr" defTabSz="4074269"/>
            <a:endParaRPr lang="en-US" sz="5000" b="1" dirty="0" smtClean="0">
              <a:solidFill>
                <a:prstClr val="black"/>
              </a:solidFill>
            </a:endParaRPr>
          </a:p>
          <a:p>
            <a:pPr algn="ctr" defTabSz="4074269"/>
            <a:endParaRPr lang="en-US" sz="5000" b="1" dirty="0">
              <a:solidFill>
                <a:prstClr val="black"/>
              </a:solidFill>
            </a:endParaRPr>
          </a:p>
          <a:p>
            <a:pPr algn="ctr" defTabSz="4074269"/>
            <a:endParaRPr lang="en-US" sz="5000" b="1" dirty="0" smtClean="0">
              <a:solidFill>
                <a:prstClr val="black"/>
              </a:solidFill>
            </a:endParaRPr>
          </a:p>
          <a:p>
            <a:pPr algn="ctr" defTabSz="4074269"/>
            <a:endParaRPr lang="en-US" sz="5000" b="1" dirty="0">
              <a:solidFill>
                <a:prstClr val="black"/>
              </a:solidFill>
            </a:endParaRPr>
          </a:p>
          <a:p>
            <a:pPr algn="ctr" defTabSz="4074269"/>
            <a:endParaRPr lang="en-US" sz="5000" b="1" dirty="0">
              <a:solidFill>
                <a:prstClr val="black"/>
              </a:solidFill>
            </a:endParaRPr>
          </a:p>
          <a:p>
            <a:pPr algn="ctr" defTabSz="4074269"/>
            <a:endParaRPr lang="en-US" sz="5000" b="1" dirty="0" smtClean="0">
              <a:solidFill>
                <a:prstClr val="black"/>
              </a:solidFill>
            </a:endParaRPr>
          </a:p>
          <a:p>
            <a:pPr algn="ctr" defTabSz="4074269"/>
            <a:endParaRPr lang="en-US" sz="5000" b="1" dirty="0">
              <a:solidFill>
                <a:prstClr val="black"/>
              </a:solidFill>
            </a:endParaRPr>
          </a:p>
          <a:p>
            <a:pPr algn="ctr" defTabSz="4074269"/>
            <a:endParaRPr lang="en-US" sz="5000" b="1" dirty="0" smtClean="0">
              <a:solidFill>
                <a:prstClr val="black"/>
              </a:solidFill>
            </a:endParaRPr>
          </a:p>
          <a:p>
            <a:pPr algn="ctr" defTabSz="4074269"/>
            <a:endParaRPr lang="en-US" sz="5000" b="1" dirty="0">
              <a:solidFill>
                <a:prstClr val="black"/>
              </a:solidFill>
            </a:endParaRPr>
          </a:p>
          <a:p>
            <a:pPr algn="ctr" defTabSz="4074269"/>
            <a:endParaRPr lang="en-US" sz="5000" b="1" dirty="0" smtClean="0">
              <a:solidFill>
                <a:prstClr val="black"/>
              </a:solidFill>
            </a:endParaRPr>
          </a:p>
          <a:p>
            <a:pPr algn="ctr" defTabSz="4074269"/>
            <a:endParaRPr lang="en-US" sz="5000" b="1" dirty="0">
              <a:solidFill>
                <a:prstClr val="black"/>
              </a:solidFill>
            </a:endParaRPr>
          </a:p>
          <a:p>
            <a:pPr algn="ctr" defTabSz="4074269"/>
            <a:endParaRPr lang="en-US" sz="5000" b="1" dirty="0" smtClean="0">
              <a:solidFill>
                <a:prstClr val="black"/>
              </a:solidFill>
            </a:endParaRPr>
          </a:p>
          <a:p>
            <a:pPr algn="ctr" defTabSz="4074269"/>
            <a:endParaRPr lang="en-US" sz="5000" b="1" dirty="0">
              <a:solidFill>
                <a:prstClr val="black"/>
              </a:solidFill>
            </a:endParaRPr>
          </a:p>
          <a:p>
            <a:pPr algn="ctr" defTabSz="4074269"/>
            <a:endParaRPr lang="en-US" sz="5000" b="1" dirty="0" smtClean="0">
              <a:solidFill>
                <a:prstClr val="black"/>
              </a:solidFill>
            </a:endParaRPr>
          </a:p>
          <a:p>
            <a:pPr algn="ctr" defTabSz="4074269"/>
            <a:endParaRPr lang="en-US" sz="5000" b="1" dirty="0">
              <a:solidFill>
                <a:prstClr val="black"/>
              </a:solidFill>
            </a:endParaRPr>
          </a:p>
          <a:p>
            <a:pPr algn="ctr" defTabSz="4074269"/>
            <a:endParaRPr lang="en-US" sz="5000" b="1" dirty="0" smtClean="0">
              <a:solidFill>
                <a:prstClr val="black"/>
              </a:solidFill>
            </a:endParaRPr>
          </a:p>
          <a:p>
            <a:pPr algn="ctr" defTabSz="4074269"/>
            <a:endParaRPr lang="en-US" sz="5000" b="1" dirty="0">
              <a:solidFill>
                <a:prstClr val="black"/>
              </a:solidFill>
            </a:endParaRPr>
          </a:p>
          <a:p>
            <a:pPr algn="ctr" defTabSz="4074269"/>
            <a:endParaRPr lang="en-US" sz="5000" b="1" dirty="0" smtClean="0">
              <a:solidFill>
                <a:prstClr val="black"/>
              </a:solidFill>
            </a:endParaRPr>
          </a:p>
          <a:p>
            <a:pPr algn="ctr" defTabSz="4074269"/>
            <a:endParaRPr lang="en-US" sz="5000" b="1" dirty="0">
              <a:solidFill>
                <a:prstClr val="black"/>
              </a:solidFill>
            </a:endParaRPr>
          </a:p>
          <a:p>
            <a:pPr algn="ctr" defTabSz="4074269"/>
            <a:endParaRPr lang="en-US" sz="3200" b="1" dirty="0" smtClean="0">
              <a:solidFill>
                <a:prstClr val="black"/>
              </a:solidFill>
            </a:endParaRPr>
          </a:p>
        </p:txBody>
      </p:sp>
      <p:sp>
        <p:nvSpPr>
          <p:cNvPr id="13" name="Rectangle 12"/>
          <p:cNvSpPr>
            <a:spLocks/>
          </p:cNvSpPr>
          <p:nvPr/>
        </p:nvSpPr>
        <p:spPr>
          <a:xfrm>
            <a:off x="1523999" y="6484417"/>
            <a:ext cx="5728444" cy="8706740"/>
          </a:xfrm>
          <a:prstGeom prst="rect">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91411" tIns="45701" rIns="91411" bIns="45701" numCol="1" spcCol="0" rtlCol="0" fromWordArt="0" anchor="t" anchorCtr="0" forceAA="0" compatLnSpc="1">
            <a:prstTxWarp prst="textNoShape">
              <a:avLst/>
            </a:prstTxWarp>
            <a:noAutofit/>
          </a:bodyPr>
          <a:lstStyle/>
          <a:p>
            <a:pPr algn="ctr" defTabSz="4074269"/>
            <a:r>
              <a:rPr lang="en-US" sz="5000" b="1" dirty="0" smtClean="0">
                <a:solidFill>
                  <a:prstClr val="black"/>
                </a:solidFill>
              </a:rPr>
              <a:t>Orienting to College</a:t>
            </a:r>
            <a:endParaRPr lang="en-US" sz="5000" b="1" dirty="0">
              <a:solidFill>
                <a:prstClr val="black"/>
              </a:solidFill>
            </a:endParaRPr>
          </a:p>
          <a:p>
            <a:pPr marL="685800" indent="-685800" defTabSz="4074269">
              <a:buFont typeface="Arial" panose="020B0604020202020204" pitchFamily="34" charset="0"/>
              <a:buChar char="•"/>
            </a:pPr>
            <a:endParaRPr lang="en-US" sz="4000" dirty="0" smtClean="0">
              <a:solidFill>
                <a:prstClr val="black"/>
              </a:solidFill>
            </a:endParaRPr>
          </a:p>
          <a:p>
            <a:pPr marL="685800" indent="-685800" defTabSz="4074269">
              <a:buFont typeface="Arial" panose="020B0604020202020204" pitchFamily="34" charset="0"/>
              <a:buChar char="•"/>
            </a:pPr>
            <a:r>
              <a:rPr lang="en-US" sz="4000" dirty="0" smtClean="0">
                <a:solidFill>
                  <a:prstClr val="black"/>
                </a:solidFill>
              </a:rPr>
              <a:t>Engaging with scholarship requires inquiry</a:t>
            </a:r>
          </a:p>
          <a:p>
            <a:pPr marL="685800" indent="-685800" defTabSz="4074269">
              <a:buFont typeface="Arial" panose="020B0604020202020204" pitchFamily="34" charset="0"/>
              <a:buChar char="•"/>
            </a:pPr>
            <a:r>
              <a:rPr lang="en-US" sz="4000" dirty="0" smtClean="0">
                <a:solidFill>
                  <a:prstClr val="black"/>
                </a:solidFill>
              </a:rPr>
              <a:t>Accessing the greater information landscape requires research &amp; library navigation skills</a:t>
            </a:r>
          </a:p>
          <a:p>
            <a:pPr marL="685800" indent="-685800" defTabSz="4074269">
              <a:buFont typeface="Arial" panose="020B0604020202020204" pitchFamily="34" charset="0"/>
              <a:buChar char="•"/>
            </a:pPr>
            <a:r>
              <a:rPr lang="en-US" sz="4000" dirty="0" smtClean="0">
                <a:solidFill>
                  <a:prstClr val="black"/>
                </a:solidFill>
              </a:rPr>
              <a:t>Creating new knowledge has value and ethical  responsibilities</a:t>
            </a:r>
          </a:p>
        </p:txBody>
      </p:sp>
      <p:graphicFrame>
        <p:nvGraphicFramePr>
          <p:cNvPr id="3" name="Table 2"/>
          <p:cNvGraphicFramePr>
            <a:graphicFrameLocks noGrp="1"/>
          </p:cNvGraphicFramePr>
          <p:nvPr>
            <p:extLst>
              <p:ext uri="{D42A27DB-BD31-4B8C-83A1-F6EECF244321}">
                <p14:modId xmlns:p14="http://schemas.microsoft.com/office/powerpoint/2010/main" val="94604880"/>
              </p:ext>
            </p:extLst>
          </p:nvPr>
        </p:nvGraphicFramePr>
        <p:xfrm>
          <a:off x="8707171" y="6339840"/>
          <a:ext cx="26878228" cy="11033760"/>
        </p:xfrm>
        <a:graphic>
          <a:graphicData uri="http://schemas.openxmlformats.org/drawingml/2006/table">
            <a:tbl>
              <a:tblPr firstRow="1" bandRow="1">
                <a:tableStyleId>{9D7B26C5-4107-4FEC-AEDC-1716B250A1EF}</a:tableStyleId>
              </a:tblPr>
              <a:tblGrid>
                <a:gridCol w="6719557"/>
                <a:gridCol w="6719557"/>
                <a:gridCol w="6719557"/>
                <a:gridCol w="6719557"/>
              </a:tblGrid>
              <a:tr h="1248219">
                <a:tc gridSpan="4">
                  <a:txBody>
                    <a:bodyPr/>
                    <a:lstStyle/>
                    <a:p>
                      <a:r>
                        <a:rPr lang="en-US" sz="4800" dirty="0" smtClean="0">
                          <a:solidFill>
                            <a:srgbClr val="C00000"/>
                          </a:solidFill>
                        </a:rPr>
                        <a:t>LEEP</a:t>
                      </a:r>
                      <a:r>
                        <a:rPr lang="en-US" sz="4800" baseline="0" dirty="0" smtClean="0">
                          <a:solidFill>
                            <a:srgbClr val="C00000"/>
                          </a:solidFill>
                        </a:rPr>
                        <a:t> Learning Outcome #2: Intellectual &amp; Practical Skills: Information Literacy</a:t>
                      </a:r>
                      <a:endParaRPr lang="en-US" sz="44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1501023">
                <a:tc>
                  <a:txBody>
                    <a:bodyPr/>
                    <a:lstStyle/>
                    <a:p>
                      <a:endParaRPr lang="en-US" sz="2800" b="1" dirty="0"/>
                    </a:p>
                  </a:txBody>
                  <a:tcPr/>
                </a:tc>
                <a:tc>
                  <a:txBody>
                    <a:bodyPr/>
                    <a:lstStyle/>
                    <a:p>
                      <a:pPr marL="0" marR="0" indent="0" algn="l" defTabSz="4074922" rtl="0" eaLnBrk="1" fontAlgn="auto" latinLnBrk="0" hangingPunct="1">
                        <a:lnSpc>
                          <a:spcPct val="100000"/>
                        </a:lnSpc>
                        <a:spcBef>
                          <a:spcPts val="0"/>
                        </a:spcBef>
                        <a:spcAft>
                          <a:spcPts val="0"/>
                        </a:spcAft>
                        <a:buClrTx/>
                        <a:buSzTx/>
                        <a:buFontTx/>
                        <a:buNone/>
                        <a:tabLst/>
                        <a:defRPr/>
                      </a:pPr>
                      <a:r>
                        <a:rPr lang="en-US" sz="3200" b="1" dirty="0" smtClean="0"/>
                        <a:t>ORIENT</a:t>
                      </a:r>
                    </a:p>
                  </a:txBody>
                  <a:tcPr/>
                </a:tc>
                <a:tc>
                  <a:txBody>
                    <a:bodyPr/>
                    <a:lstStyle/>
                    <a:p>
                      <a:r>
                        <a:rPr lang="en-US" sz="3200" b="1" dirty="0" smtClean="0"/>
                        <a:t>EXPLORE</a:t>
                      </a:r>
                      <a:endParaRPr lang="en-US" sz="3200" b="1" dirty="0"/>
                    </a:p>
                  </a:txBody>
                  <a:tcPr/>
                </a:tc>
                <a:tc>
                  <a:txBody>
                    <a:bodyPr/>
                    <a:lstStyle/>
                    <a:p>
                      <a:r>
                        <a:rPr lang="en-US" sz="3200" b="1" dirty="0" smtClean="0"/>
                        <a:t>ACT</a:t>
                      </a:r>
                      <a:endParaRPr lang="en-US" sz="3200" b="1" dirty="0"/>
                    </a:p>
                  </a:txBody>
                  <a:tcPr/>
                </a:tc>
              </a:tr>
              <a:tr h="4142259">
                <a:tc>
                  <a:txBody>
                    <a:bodyPr/>
                    <a:lstStyle/>
                    <a:p>
                      <a:pPr marL="0" marR="0" indent="0" algn="l" defTabSz="4074922" rtl="0" eaLnBrk="1" fontAlgn="auto" latinLnBrk="0" hangingPunct="1">
                        <a:lnSpc>
                          <a:spcPct val="100000"/>
                        </a:lnSpc>
                        <a:spcBef>
                          <a:spcPts val="0"/>
                        </a:spcBef>
                        <a:spcAft>
                          <a:spcPts val="0"/>
                        </a:spcAft>
                        <a:buClrTx/>
                        <a:buSzTx/>
                        <a:buFontTx/>
                        <a:buNone/>
                        <a:tabLst/>
                        <a:defRPr/>
                      </a:pPr>
                      <a:r>
                        <a:rPr lang="en-US" sz="3600" b="1" dirty="0" smtClean="0"/>
                        <a:t>STUDENT BEHAVIORS</a:t>
                      </a:r>
                      <a:endParaRPr lang="en-US" sz="3600" b="1" dirty="0"/>
                    </a:p>
                  </a:txBody>
                  <a:tcPr/>
                </a:tc>
                <a:tc>
                  <a:txBody>
                    <a:bodyPr/>
                    <a:lstStyle/>
                    <a:p>
                      <a:pPr marL="457200" indent="-457200" algn="l">
                        <a:buFont typeface="Arial" panose="020B0604020202020204" pitchFamily="34" charset="0"/>
                        <a:buChar char="•"/>
                      </a:pPr>
                      <a:r>
                        <a:rPr lang="en-US" sz="3200" kern="1200" dirty="0" smtClean="0">
                          <a:solidFill>
                            <a:schemeClr val="tx1"/>
                          </a:solidFill>
                          <a:effectLst/>
                          <a:latin typeface="+mn-lt"/>
                          <a:ea typeface="+mn-ea"/>
                          <a:cs typeface="+mn-cs"/>
                        </a:rPr>
                        <a:t>I can ask engaging questions. </a:t>
                      </a:r>
                    </a:p>
                    <a:p>
                      <a:pPr marL="457200" indent="-457200" algn="l">
                        <a:buFont typeface="Arial" panose="020B0604020202020204" pitchFamily="34" charset="0"/>
                        <a:buChar char="•"/>
                      </a:pPr>
                      <a:r>
                        <a:rPr lang="en-US" sz="3200" kern="1200" dirty="0" smtClean="0">
                          <a:solidFill>
                            <a:schemeClr val="tx1"/>
                          </a:solidFill>
                          <a:effectLst/>
                          <a:latin typeface="+mn-lt"/>
                          <a:ea typeface="+mn-ea"/>
                          <a:cs typeface="+mn-cs"/>
                        </a:rPr>
                        <a:t>I can take a question and begin </a:t>
                      </a:r>
                      <a:r>
                        <a:rPr lang="en-US" sz="3200" kern="1200" dirty="0" smtClean="0">
                          <a:solidFill>
                            <a:schemeClr val="tx1"/>
                          </a:solidFill>
                          <a:effectLst/>
                          <a:latin typeface="+mn-lt"/>
                          <a:ea typeface="+mn-ea"/>
                          <a:cs typeface="+mn-cs"/>
                        </a:rPr>
                        <a:t>to assimilate it with subject areas</a:t>
                      </a:r>
                      <a:r>
                        <a:rPr lang="en-US" sz="3200" kern="1200" baseline="0" dirty="0" smtClean="0">
                          <a:solidFill>
                            <a:schemeClr val="tx1"/>
                          </a:solidFill>
                          <a:effectLst/>
                          <a:latin typeface="+mn-lt"/>
                          <a:ea typeface="+mn-ea"/>
                          <a:cs typeface="+mn-cs"/>
                        </a:rPr>
                        <a:t> and</a:t>
                      </a:r>
                      <a:r>
                        <a:rPr lang="en-US" sz="3200" kern="1200" dirty="0" smtClean="0">
                          <a:solidFill>
                            <a:schemeClr val="tx1"/>
                          </a:solidFill>
                          <a:effectLst/>
                          <a:latin typeface="+mn-lt"/>
                          <a:ea typeface="+mn-ea"/>
                          <a:cs typeface="+mn-cs"/>
                        </a:rPr>
                        <a:t> </a:t>
                      </a:r>
                      <a:r>
                        <a:rPr lang="en-US" sz="3200" kern="1200" dirty="0" smtClean="0">
                          <a:solidFill>
                            <a:schemeClr val="tx1"/>
                          </a:solidFill>
                          <a:effectLst/>
                          <a:latin typeface="+mn-lt"/>
                          <a:ea typeface="+mn-ea"/>
                          <a:cs typeface="+mn-cs"/>
                        </a:rPr>
                        <a:t>create </a:t>
                      </a:r>
                      <a:r>
                        <a:rPr lang="en-US" sz="3200" kern="1200" dirty="0" smtClean="0">
                          <a:solidFill>
                            <a:schemeClr val="tx1"/>
                          </a:solidFill>
                          <a:effectLst/>
                          <a:latin typeface="+mn-lt"/>
                          <a:ea typeface="+mn-ea"/>
                          <a:cs typeface="+mn-cs"/>
                        </a:rPr>
                        <a:t>keywords</a:t>
                      </a:r>
                      <a:r>
                        <a:rPr lang="en-US" sz="3200" kern="1200" baseline="0" dirty="0" smtClean="0">
                          <a:solidFill>
                            <a:schemeClr val="tx1"/>
                          </a:solidFill>
                          <a:effectLst/>
                          <a:latin typeface="+mn-lt"/>
                          <a:ea typeface="+mn-ea"/>
                          <a:cs typeface="+mn-cs"/>
                        </a:rPr>
                        <a:t>.</a:t>
                      </a:r>
                      <a:endParaRPr lang="en-US" sz="3200" kern="1200" dirty="0" smtClean="0">
                        <a:solidFill>
                          <a:schemeClr val="tx1"/>
                        </a:solidFill>
                        <a:effectLst/>
                        <a:latin typeface="+mn-lt"/>
                        <a:ea typeface="+mn-ea"/>
                        <a:cs typeface="+mn-cs"/>
                      </a:endParaRPr>
                    </a:p>
                    <a:p>
                      <a:pPr marL="457200" indent="-457200" algn="l">
                        <a:buFont typeface="Arial" panose="020B0604020202020204" pitchFamily="34" charset="0"/>
                        <a:buChar char="•"/>
                      </a:pPr>
                      <a:r>
                        <a:rPr lang="en-US" sz="3200" kern="1200" dirty="0" smtClean="0">
                          <a:solidFill>
                            <a:schemeClr val="tx1"/>
                          </a:solidFill>
                          <a:effectLst/>
                          <a:latin typeface="+mn-lt"/>
                          <a:ea typeface="+mn-ea"/>
                          <a:cs typeface="+mn-cs"/>
                        </a:rPr>
                        <a:t>I can read &amp; inquire about things I am unfamiliar with. </a:t>
                      </a:r>
                      <a:endParaRPr lang="en-US" sz="3200" dirty="0"/>
                    </a:p>
                  </a:txBody>
                  <a:tcPr/>
                </a:tc>
                <a:tc>
                  <a:txBody>
                    <a:bodyPr/>
                    <a:lstStyle/>
                    <a:p>
                      <a:pPr marL="457200" indent="-457200">
                        <a:buFont typeface="Arial" panose="020B0604020202020204" pitchFamily="34" charset="0"/>
                        <a:buChar char="•"/>
                      </a:pPr>
                      <a:r>
                        <a:rPr lang="en-US" sz="3200" kern="1200" dirty="0" smtClean="0">
                          <a:solidFill>
                            <a:schemeClr val="tx1"/>
                          </a:solidFill>
                          <a:effectLst/>
                          <a:latin typeface="+mn-lt"/>
                          <a:ea typeface="+mn-ea"/>
                          <a:cs typeface="+mn-cs"/>
                        </a:rPr>
                        <a:t>I can explore the online library with fundamental direction </a:t>
                      </a:r>
                    </a:p>
                    <a:p>
                      <a:pPr marL="457200" indent="-457200">
                        <a:buFont typeface="Arial" panose="020B0604020202020204" pitchFamily="34" charset="0"/>
                        <a:buChar char="•"/>
                      </a:pPr>
                      <a:r>
                        <a:rPr lang="en-US" sz="3200" kern="1200" dirty="0" smtClean="0">
                          <a:solidFill>
                            <a:schemeClr val="tx1"/>
                          </a:solidFill>
                          <a:effectLst/>
                          <a:latin typeface="+mn-lt"/>
                          <a:ea typeface="+mn-ea"/>
                          <a:cs typeface="+mn-cs"/>
                        </a:rPr>
                        <a:t>I can explore the physical library with fundamental direction. </a:t>
                      </a:r>
                    </a:p>
                    <a:p>
                      <a:pPr marL="457200" indent="-457200">
                        <a:buFont typeface="Arial" panose="020B0604020202020204" pitchFamily="34" charset="0"/>
                        <a:buChar char="•"/>
                      </a:pPr>
                      <a:r>
                        <a:rPr lang="en-US" sz="3200" kern="1200" dirty="0" smtClean="0">
                          <a:solidFill>
                            <a:schemeClr val="tx1"/>
                          </a:solidFill>
                          <a:effectLst/>
                          <a:latin typeface="+mn-lt"/>
                          <a:ea typeface="+mn-ea"/>
                          <a:cs typeface="+mn-cs"/>
                        </a:rPr>
                        <a:t>I can evaluate the "who" and "what" of the information I find.</a:t>
                      </a:r>
                      <a:endParaRPr lang="en-US" sz="3200" dirty="0"/>
                    </a:p>
                  </a:txBody>
                  <a:tcPr/>
                </a:tc>
                <a:tc>
                  <a:txBody>
                    <a:bodyPr/>
                    <a:lstStyle/>
                    <a:p>
                      <a:pPr marL="457200" indent="-457200">
                        <a:buFont typeface="Arial" panose="020B0604020202020204" pitchFamily="34" charset="0"/>
                        <a:buChar char="•"/>
                      </a:pPr>
                      <a:r>
                        <a:rPr lang="en-US" sz="3200" kern="1200" dirty="0" smtClean="0">
                          <a:solidFill>
                            <a:schemeClr val="tx1"/>
                          </a:solidFill>
                          <a:effectLst/>
                          <a:latin typeface="+mn-lt"/>
                          <a:ea typeface="+mn-ea"/>
                          <a:cs typeface="+mn-cs"/>
                        </a:rPr>
                        <a:t>I can incorporate new knowledge into a written or oral presentation. </a:t>
                      </a:r>
                    </a:p>
                    <a:p>
                      <a:pPr marL="457200" indent="-457200">
                        <a:buFont typeface="Arial" panose="020B0604020202020204" pitchFamily="34" charset="0"/>
                        <a:buChar char="•"/>
                      </a:pPr>
                      <a:r>
                        <a:rPr lang="en-US" sz="3200" kern="1200" dirty="0" smtClean="0">
                          <a:solidFill>
                            <a:schemeClr val="tx1"/>
                          </a:solidFill>
                          <a:effectLst/>
                          <a:latin typeface="+mn-lt"/>
                          <a:ea typeface="+mn-ea"/>
                          <a:cs typeface="+mn-cs"/>
                        </a:rPr>
                        <a:t>I can cite the information I used in a standard format.</a:t>
                      </a:r>
                    </a:p>
                    <a:p>
                      <a:pPr marL="457200" indent="-457200">
                        <a:buFont typeface="Arial" panose="020B0604020202020204" pitchFamily="34" charset="0"/>
                        <a:buChar char="•"/>
                      </a:pPr>
                      <a:r>
                        <a:rPr lang="en-US" sz="3200" kern="1200" dirty="0" smtClean="0">
                          <a:solidFill>
                            <a:schemeClr val="tx1"/>
                          </a:solidFill>
                          <a:effectLst/>
                          <a:latin typeface="+mn-lt"/>
                          <a:ea typeface="+mn-ea"/>
                          <a:cs typeface="+mn-cs"/>
                        </a:rPr>
                        <a:t>I can initiate my own research and use research librarians when needed.</a:t>
                      </a:r>
                      <a:endParaRPr lang="en-US" sz="3200" dirty="0"/>
                    </a:p>
                  </a:txBody>
                  <a:tcPr/>
                </a:tc>
              </a:tr>
              <a:tr h="4142259">
                <a:tc>
                  <a:txBody>
                    <a:bodyPr/>
                    <a:lstStyle/>
                    <a:p>
                      <a:r>
                        <a:rPr lang="en-US" sz="3600" b="1" dirty="0" smtClean="0"/>
                        <a:t>FOUNDATIONAL/</a:t>
                      </a:r>
                    </a:p>
                    <a:p>
                      <a:r>
                        <a:rPr lang="en-US" sz="3600" b="1" dirty="0" smtClean="0"/>
                        <a:t>HIGH IMPACT EXPERIENCES</a:t>
                      </a:r>
                      <a:endParaRPr lang="en-US" sz="3600" b="1" dirty="0"/>
                    </a:p>
                  </a:txBody>
                  <a:tcPr/>
                </a:tc>
                <a:tc>
                  <a:txBody>
                    <a:bodyPr/>
                    <a:lstStyle/>
                    <a:p>
                      <a:r>
                        <a:rPr lang="en-US" sz="3200" i="1" kern="1200" dirty="0" smtClean="0">
                          <a:solidFill>
                            <a:schemeClr val="tx1"/>
                          </a:solidFill>
                          <a:effectLst/>
                          <a:latin typeface="+mn-lt"/>
                          <a:ea typeface="+mn-ea"/>
                          <a:cs typeface="+mn-cs"/>
                        </a:rPr>
                        <a:t>Based on a research assignment:</a:t>
                      </a:r>
                      <a:endParaRPr lang="en-US" sz="3200" kern="1200" dirty="0" smtClean="0">
                        <a:solidFill>
                          <a:schemeClr val="tx1"/>
                        </a:solidFill>
                        <a:effectLst/>
                        <a:latin typeface="+mn-lt"/>
                        <a:ea typeface="+mn-ea"/>
                        <a:cs typeface="+mn-cs"/>
                      </a:endParaRPr>
                    </a:p>
                    <a:p>
                      <a:r>
                        <a:rPr lang="en-US" sz="3200" kern="1200" dirty="0" smtClean="0">
                          <a:solidFill>
                            <a:schemeClr val="tx1"/>
                          </a:solidFill>
                          <a:effectLst/>
                          <a:latin typeface="+mn-lt"/>
                          <a:ea typeface="+mn-ea"/>
                          <a:cs typeface="+mn-cs"/>
                        </a:rPr>
                        <a:t> </a:t>
                      </a:r>
                    </a:p>
                    <a:p>
                      <a:pPr marL="457200" indent="-457200">
                        <a:buFont typeface="Arial" panose="020B0604020202020204" pitchFamily="34" charset="0"/>
                        <a:buChar char="•"/>
                      </a:pPr>
                      <a:r>
                        <a:rPr lang="en-US" sz="3200" kern="1200" dirty="0" smtClean="0">
                          <a:solidFill>
                            <a:schemeClr val="tx1"/>
                          </a:solidFill>
                          <a:effectLst/>
                          <a:latin typeface="+mn-lt"/>
                          <a:ea typeface="+mn-ea"/>
                          <a:cs typeface="+mn-cs"/>
                        </a:rPr>
                        <a:t>List as many questions as possible with topic in mind. </a:t>
                      </a:r>
                    </a:p>
                    <a:p>
                      <a:pPr marL="457200" indent="-457200">
                        <a:buFont typeface="Arial" panose="020B0604020202020204" pitchFamily="34" charset="0"/>
                        <a:buChar char="•"/>
                      </a:pPr>
                      <a:r>
                        <a:rPr lang="en-US" sz="3200" kern="1200" dirty="0" smtClean="0">
                          <a:solidFill>
                            <a:schemeClr val="tx1"/>
                          </a:solidFill>
                          <a:effectLst/>
                          <a:latin typeface="+mn-lt"/>
                          <a:ea typeface="+mn-ea"/>
                          <a:cs typeface="+mn-cs"/>
                        </a:rPr>
                        <a:t>Use "who, what, where, when, why &amp; how” to start building keywords.</a:t>
                      </a:r>
                    </a:p>
                    <a:p>
                      <a:pPr marL="457200" indent="-457200">
                        <a:buFont typeface="Arial" panose="020B0604020202020204" pitchFamily="34" charset="0"/>
                        <a:buChar char="•"/>
                      </a:pPr>
                      <a:r>
                        <a:rPr lang="en-US" sz="3200" kern="1200" dirty="0" smtClean="0">
                          <a:solidFill>
                            <a:schemeClr val="tx1"/>
                          </a:solidFill>
                          <a:effectLst/>
                          <a:latin typeface="+mn-lt"/>
                          <a:ea typeface="+mn-ea"/>
                          <a:cs typeface="+mn-cs"/>
                        </a:rPr>
                        <a:t>Use </a:t>
                      </a:r>
                      <a:r>
                        <a:rPr lang="en-US" sz="3200" kern="1200" dirty="0" smtClean="0">
                          <a:solidFill>
                            <a:schemeClr val="tx1"/>
                          </a:solidFill>
                          <a:effectLst/>
                          <a:latin typeface="+mn-lt"/>
                          <a:ea typeface="+mn-ea"/>
                          <a:cs typeface="+mn-cs"/>
                        </a:rPr>
                        <a:t>credible reference sources </a:t>
                      </a:r>
                      <a:r>
                        <a:rPr lang="en-US" sz="3200" kern="1200" dirty="0" smtClean="0">
                          <a:solidFill>
                            <a:schemeClr val="tx1"/>
                          </a:solidFill>
                          <a:effectLst/>
                          <a:latin typeface="+mn-lt"/>
                          <a:ea typeface="+mn-ea"/>
                          <a:cs typeface="+mn-cs"/>
                        </a:rPr>
                        <a:t>to fill any knowledge gaps.</a:t>
                      </a:r>
                      <a:endParaRPr lang="en-US" sz="3200" dirty="0"/>
                    </a:p>
                  </a:txBody>
                  <a:tcPr/>
                </a:tc>
                <a:tc>
                  <a:txBody>
                    <a:bodyPr/>
                    <a:lstStyle/>
                    <a:p>
                      <a:pPr marL="457200" indent="-457200">
                        <a:buFont typeface="Arial" panose="020B0604020202020204" pitchFamily="34" charset="0"/>
                        <a:buChar char="•"/>
                      </a:pPr>
                      <a:endParaRPr lang="en-US" sz="3200" kern="1200" dirty="0" smtClean="0">
                        <a:solidFill>
                          <a:schemeClr val="tx1"/>
                        </a:solidFill>
                        <a:effectLst/>
                        <a:latin typeface="+mn-lt"/>
                        <a:ea typeface="+mn-ea"/>
                        <a:cs typeface="+mn-cs"/>
                      </a:endParaRPr>
                    </a:p>
                    <a:p>
                      <a:pPr marL="457200" indent="-457200">
                        <a:buFont typeface="Arial" panose="020B0604020202020204" pitchFamily="34" charset="0"/>
                        <a:buChar char="•"/>
                      </a:pPr>
                      <a:endParaRPr lang="en-US" sz="3200" kern="1200" dirty="0" smtClean="0">
                        <a:solidFill>
                          <a:schemeClr val="tx1"/>
                        </a:solidFill>
                        <a:effectLst/>
                        <a:latin typeface="+mn-lt"/>
                        <a:ea typeface="+mn-ea"/>
                        <a:cs typeface="+mn-cs"/>
                      </a:endParaRPr>
                    </a:p>
                    <a:p>
                      <a:pPr marL="457200" indent="-457200">
                        <a:buFont typeface="Arial" panose="020B0604020202020204" pitchFamily="34" charset="0"/>
                        <a:buChar char="•"/>
                      </a:pPr>
                      <a:r>
                        <a:rPr lang="en-US" sz="3200" kern="1200" dirty="0" smtClean="0">
                          <a:solidFill>
                            <a:schemeClr val="tx1"/>
                          </a:solidFill>
                          <a:effectLst/>
                          <a:latin typeface="+mn-lt"/>
                          <a:ea typeface="+mn-ea"/>
                          <a:cs typeface="+mn-cs"/>
                        </a:rPr>
                        <a:t>Practice searching online databases.</a:t>
                      </a:r>
                    </a:p>
                    <a:p>
                      <a:pPr marL="457200" indent="-457200">
                        <a:buFont typeface="Arial" panose="020B0604020202020204" pitchFamily="34" charset="0"/>
                        <a:buChar char="•"/>
                      </a:pPr>
                      <a:r>
                        <a:rPr lang="en-US" sz="3200" kern="1200" dirty="0" smtClean="0">
                          <a:solidFill>
                            <a:schemeClr val="tx1"/>
                          </a:solidFill>
                          <a:effectLst/>
                          <a:latin typeface="+mn-lt"/>
                          <a:ea typeface="+mn-ea"/>
                          <a:cs typeface="+mn-cs"/>
                        </a:rPr>
                        <a:t>Practice using the library.</a:t>
                      </a:r>
                    </a:p>
                    <a:p>
                      <a:pPr marL="457200" indent="-457200">
                        <a:buFont typeface="Arial" panose="020B0604020202020204" pitchFamily="34" charset="0"/>
                        <a:buChar char="•"/>
                      </a:pPr>
                      <a:r>
                        <a:rPr lang="en-US" sz="3200" kern="1200" dirty="0" smtClean="0">
                          <a:solidFill>
                            <a:schemeClr val="tx1"/>
                          </a:solidFill>
                          <a:effectLst/>
                          <a:latin typeface="+mn-lt"/>
                          <a:ea typeface="+mn-ea"/>
                          <a:cs typeface="+mn-cs"/>
                        </a:rPr>
                        <a:t>Determine the “who” and “what” of the </a:t>
                      </a:r>
                      <a:r>
                        <a:rPr lang="en-US" sz="3200" kern="1200" smtClean="0">
                          <a:solidFill>
                            <a:schemeClr val="tx1"/>
                          </a:solidFill>
                          <a:effectLst/>
                          <a:latin typeface="+mn-lt"/>
                          <a:ea typeface="+mn-ea"/>
                          <a:cs typeface="+mn-cs"/>
                        </a:rPr>
                        <a:t>sources found.</a:t>
                      </a:r>
                      <a:endParaRPr lang="en-US" sz="3200" kern="1200" dirty="0" smtClean="0">
                        <a:solidFill>
                          <a:schemeClr val="tx1"/>
                        </a:solidFill>
                        <a:effectLst/>
                        <a:latin typeface="+mn-lt"/>
                        <a:ea typeface="+mn-ea"/>
                        <a:cs typeface="+mn-cs"/>
                      </a:endParaRPr>
                    </a:p>
                    <a:p>
                      <a:endParaRPr lang="en-US" sz="3200" dirty="0"/>
                    </a:p>
                  </a:txBody>
                  <a:tcPr/>
                </a:tc>
                <a:tc>
                  <a:txBody>
                    <a:bodyPr/>
                    <a:lstStyle/>
                    <a:p>
                      <a:pPr marL="457200" indent="-457200">
                        <a:buFont typeface="Arial" panose="020B0604020202020204" pitchFamily="34" charset="0"/>
                        <a:buChar char="•"/>
                      </a:pPr>
                      <a:endParaRPr lang="en-US" sz="3200" kern="1200" dirty="0" smtClean="0">
                        <a:solidFill>
                          <a:schemeClr val="tx1"/>
                        </a:solidFill>
                        <a:effectLst/>
                        <a:latin typeface="+mn-lt"/>
                        <a:ea typeface="+mn-ea"/>
                        <a:cs typeface="+mn-cs"/>
                      </a:endParaRPr>
                    </a:p>
                    <a:p>
                      <a:pPr marL="457200" indent="-457200">
                        <a:buFont typeface="Arial" panose="020B0604020202020204" pitchFamily="34" charset="0"/>
                        <a:buChar char="•"/>
                      </a:pPr>
                      <a:endParaRPr lang="en-US" sz="3200" kern="1200" dirty="0" smtClean="0">
                        <a:solidFill>
                          <a:schemeClr val="tx1"/>
                        </a:solidFill>
                        <a:effectLst/>
                        <a:latin typeface="+mn-lt"/>
                        <a:ea typeface="+mn-ea"/>
                        <a:cs typeface="+mn-cs"/>
                      </a:endParaRPr>
                    </a:p>
                    <a:p>
                      <a:pPr marL="457200" indent="-457200">
                        <a:buFont typeface="Arial" panose="020B0604020202020204" pitchFamily="34" charset="0"/>
                        <a:buChar char="•"/>
                      </a:pPr>
                      <a:r>
                        <a:rPr lang="en-US" sz="3200" kern="1200" dirty="0" smtClean="0">
                          <a:solidFill>
                            <a:schemeClr val="tx1"/>
                          </a:solidFill>
                          <a:effectLst/>
                          <a:latin typeface="+mn-lt"/>
                          <a:ea typeface="+mn-ea"/>
                          <a:cs typeface="+mn-cs"/>
                        </a:rPr>
                        <a:t>Complete the assigned research assignment. </a:t>
                      </a:r>
                    </a:p>
                    <a:p>
                      <a:pPr marL="457200" indent="-457200">
                        <a:buFont typeface="Arial" panose="020B0604020202020204" pitchFamily="34" charset="0"/>
                        <a:buChar char="•"/>
                      </a:pPr>
                      <a:r>
                        <a:rPr lang="en-US" sz="3200" kern="1200" dirty="0" smtClean="0">
                          <a:solidFill>
                            <a:schemeClr val="tx1"/>
                          </a:solidFill>
                          <a:effectLst/>
                          <a:latin typeface="+mn-lt"/>
                          <a:ea typeface="+mn-ea"/>
                          <a:cs typeface="+mn-cs"/>
                        </a:rPr>
                        <a:t>Create a properly formatted bibliography.</a:t>
                      </a:r>
                    </a:p>
                    <a:p>
                      <a:pPr marL="457200" indent="-457200">
                        <a:buFont typeface="Arial" panose="020B0604020202020204" pitchFamily="34" charset="0"/>
                        <a:buChar char="•"/>
                      </a:pPr>
                      <a:r>
                        <a:rPr lang="en-US" sz="3200" kern="1200" dirty="0" smtClean="0">
                          <a:solidFill>
                            <a:schemeClr val="tx1"/>
                          </a:solidFill>
                          <a:effectLst/>
                          <a:latin typeface="+mn-lt"/>
                          <a:ea typeface="+mn-ea"/>
                          <a:cs typeface="+mn-cs"/>
                        </a:rPr>
                        <a:t>Use a Research Librarian for assistance.</a:t>
                      </a:r>
                      <a:endParaRPr lang="en-US" sz="3200" dirty="0"/>
                    </a:p>
                  </a:txBody>
                  <a:tcPr/>
                </a:tc>
              </a:tr>
            </a:tbl>
          </a:graphicData>
        </a:graphic>
      </p:graphicFrame>
      <p:sp>
        <p:nvSpPr>
          <p:cNvPr id="6" name="Rectangle 5"/>
          <p:cNvSpPr/>
          <p:nvPr/>
        </p:nvSpPr>
        <p:spPr>
          <a:xfrm>
            <a:off x="329666" y="3094305"/>
            <a:ext cx="7719619" cy="125128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solidFill>
                  <a:schemeClr val="bg1">
                    <a:lumMod val="50000"/>
                  </a:schemeClr>
                </a:solidFill>
              </a:rPr>
              <a:t>October 2014</a:t>
            </a:r>
            <a:endParaRPr lang="en-US" sz="2800" dirty="0">
              <a:solidFill>
                <a:schemeClr val="bg1">
                  <a:lumMod val="50000"/>
                </a:schemeClr>
              </a:solidFill>
            </a:endParaRPr>
          </a:p>
        </p:txBody>
      </p:sp>
      <p:sp>
        <p:nvSpPr>
          <p:cNvPr id="11" name="Rectangle 10"/>
          <p:cNvSpPr/>
          <p:nvPr/>
        </p:nvSpPr>
        <p:spPr>
          <a:xfrm>
            <a:off x="1523999" y="15697200"/>
            <a:ext cx="5728444" cy="4572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graphicFrame>
        <p:nvGraphicFramePr>
          <p:cNvPr id="14" name="Diagram 13"/>
          <p:cNvGraphicFramePr/>
          <p:nvPr>
            <p:extLst>
              <p:ext uri="{D42A27DB-BD31-4B8C-83A1-F6EECF244321}">
                <p14:modId xmlns:p14="http://schemas.microsoft.com/office/powerpoint/2010/main" val="69328561"/>
              </p:ext>
            </p:extLst>
          </p:nvPr>
        </p:nvGraphicFramePr>
        <p:xfrm>
          <a:off x="35770666" y="20814850"/>
          <a:ext cx="7945755" cy="11582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938464307"/>
              </p:ext>
            </p:extLst>
          </p:nvPr>
        </p:nvGraphicFramePr>
        <p:xfrm>
          <a:off x="8707171" y="17812043"/>
          <a:ext cx="26954430" cy="15118080"/>
        </p:xfrm>
        <a:graphic>
          <a:graphicData uri="http://schemas.openxmlformats.org/drawingml/2006/table">
            <a:tbl>
              <a:tblPr firstRow="1" bandRow="1">
                <a:tableStyleId>{073A0DAA-6AF3-43AB-8588-CEC1D06C72B9}</a:tableStyleId>
              </a:tblPr>
              <a:tblGrid>
                <a:gridCol w="4492405"/>
                <a:gridCol w="5393224"/>
                <a:gridCol w="1066800"/>
                <a:gridCol w="7017191"/>
                <a:gridCol w="1669609"/>
                <a:gridCol w="7315201"/>
              </a:tblGrid>
              <a:tr h="1549139">
                <a:tc gridSpan="6">
                  <a:txBody>
                    <a:bodyPr/>
                    <a:lstStyle/>
                    <a:p>
                      <a:pPr algn="ctr"/>
                      <a:r>
                        <a:rPr lang="en-US" sz="4800" dirty="0" smtClean="0">
                          <a:solidFill>
                            <a:srgbClr val="C00000"/>
                          </a:solidFill>
                          <a:effectLst/>
                          <a:latin typeface="+mj-lt"/>
                          <a:ea typeface="MS Mincho" panose="02020609040205080304" pitchFamily="49" charset="-128"/>
                          <a:cs typeface="Times New Roman" panose="02020603050405020304" pitchFamily="18" charset="0"/>
                        </a:rPr>
                        <a:t>Information Literacy Rubric*</a:t>
                      </a:r>
                      <a:endParaRPr lang="en-US" sz="4800" dirty="0">
                        <a:solidFill>
                          <a:srgbClr val="C00000"/>
                        </a:solidFill>
                        <a:latin typeface="+mj-lt"/>
                      </a:endParaRPr>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1549139">
                <a:tc>
                  <a:txBody>
                    <a:bodyPr/>
                    <a:lstStyle/>
                    <a:p>
                      <a:pPr algn="ctr"/>
                      <a:endParaRPr lang="en-US" sz="3200" b="1" kern="1200" dirty="0" smtClean="0">
                        <a:solidFill>
                          <a:schemeClr val="dk1"/>
                        </a:solidFill>
                        <a:effectLst/>
                        <a:latin typeface="+mn-lt"/>
                        <a:ea typeface="+mn-ea"/>
                        <a:cs typeface="+mn-cs"/>
                      </a:endParaRPr>
                    </a:p>
                    <a:p>
                      <a:pPr algn="ctr"/>
                      <a:r>
                        <a:rPr lang="en-US" sz="3200" b="1" kern="1200" dirty="0" smtClean="0">
                          <a:solidFill>
                            <a:schemeClr val="dk1"/>
                          </a:solidFill>
                          <a:effectLst/>
                          <a:latin typeface="+mn-lt"/>
                          <a:ea typeface="+mn-ea"/>
                          <a:cs typeface="+mn-cs"/>
                        </a:rPr>
                        <a:t>LEARNING OUTCOMES</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3200" b="1"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US" sz="3200" b="1" dirty="0" smtClean="0">
                          <a:effectLst/>
                          <a:latin typeface="+mn-lt"/>
                          <a:ea typeface="MS Mincho" panose="02020609040205080304" pitchFamily="49" charset="-128"/>
                          <a:cs typeface="Times New Roman" panose="02020603050405020304" pitchFamily="18" charset="0"/>
                        </a:rPr>
                        <a:t>Undeveloped</a:t>
                      </a:r>
                      <a:endParaRPr lang="en-US" sz="3200" dirty="0" smtClean="0">
                        <a:effectLst/>
                        <a:latin typeface="+mn-lt"/>
                        <a:ea typeface="MS Mincho" panose="02020609040205080304" pitchFamily="49" charset="-128"/>
                        <a:cs typeface="Times New Roman" panose="02020603050405020304" pitchFamily="18" charset="0"/>
                      </a:endParaRPr>
                    </a:p>
                    <a:p>
                      <a:pPr algn="ctr"/>
                      <a:r>
                        <a:rPr lang="en-US" sz="3200" b="1" dirty="0" smtClean="0">
                          <a:effectLst/>
                          <a:latin typeface="+mn-lt"/>
                          <a:ea typeface="MS Mincho" panose="02020609040205080304" pitchFamily="49" charset="-128"/>
                          <a:cs typeface="Times New Roman" panose="02020603050405020304" pitchFamily="18" charset="0"/>
                        </a:rPr>
                        <a:t>1</a:t>
                      </a:r>
                      <a:endParaRPr lang="en-US" sz="3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3200" b="1" dirty="0" smtClean="0"/>
                    </a:p>
                    <a:p>
                      <a:pPr algn="ctr"/>
                      <a:endParaRPr lang="en-US" sz="3200" b="1" dirty="0" smtClean="0"/>
                    </a:p>
                    <a:p>
                      <a:pPr algn="ctr"/>
                      <a:r>
                        <a:rPr lang="en-US" sz="3200" b="1" dirty="0" smtClean="0">
                          <a:latin typeface="+mn-lt"/>
                        </a:rPr>
                        <a:t>1.5</a:t>
                      </a:r>
                      <a:endParaRPr lang="en-US" sz="3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3200" b="1" dirty="0" smtClean="0">
                        <a:effectLst/>
                        <a:latin typeface="+mn-lt"/>
                        <a:ea typeface="MS Mincho" panose="02020609040205080304" pitchFamily="49" charset="-128"/>
                        <a:cs typeface="Times New Roman" panose="02020603050405020304" pitchFamily="18" charset="0"/>
                      </a:endParaRPr>
                    </a:p>
                    <a:p>
                      <a:pPr marL="0" marR="0" algn="ctr">
                        <a:spcBef>
                          <a:spcPts val="0"/>
                        </a:spcBef>
                        <a:spcAft>
                          <a:spcPts val="0"/>
                        </a:spcAft>
                      </a:pPr>
                      <a:r>
                        <a:rPr lang="en-US" sz="3200" b="1" dirty="0" smtClean="0">
                          <a:effectLst/>
                          <a:latin typeface="+mn-lt"/>
                          <a:ea typeface="MS Mincho" panose="02020609040205080304" pitchFamily="49" charset="-128"/>
                          <a:cs typeface="Times New Roman" panose="02020603050405020304" pitchFamily="18" charset="0"/>
                        </a:rPr>
                        <a:t>First Years</a:t>
                      </a:r>
                    </a:p>
                    <a:p>
                      <a:pPr algn="ctr"/>
                      <a:r>
                        <a:rPr lang="en-US" sz="3200" b="1" dirty="0" smtClean="0">
                          <a:effectLst/>
                          <a:latin typeface="+mn-lt"/>
                          <a:ea typeface="MS Mincho" panose="02020609040205080304" pitchFamily="49" charset="-128"/>
                          <a:cs typeface="Times New Roman" panose="02020603050405020304" pitchFamily="18" charset="0"/>
                        </a:rPr>
                        <a:t>2</a:t>
                      </a:r>
                      <a:endParaRPr lang="en-US" sz="3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694"/>
                    </a:solidFill>
                  </a:tcPr>
                </a:tc>
                <a:tc>
                  <a:txBody>
                    <a:bodyPr/>
                    <a:lstStyle/>
                    <a:p>
                      <a:pPr marL="0" marR="0" algn="ctr">
                        <a:spcBef>
                          <a:spcPts val="0"/>
                        </a:spcBef>
                        <a:spcAft>
                          <a:spcPts val="0"/>
                        </a:spcAft>
                      </a:pPr>
                      <a:endParaRPr lang="en-US" sz="3200" b="1"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US" sz="3200" b="1" dirty="0" smtClean="0">
                          <a:effectLst/>
                          <a:latin typeface="+mn-lt"/>
                          <a:ea typeface="MS Mincho" panose="02020609040205080304" pitchFamily="49" charset="-128"/>
                          <a:cs typeface="Times New Roman" panose="02020603050405020304" pitchFamily="18" charset="0"/>
                        </a:rPr>
                        <a:t>Majors</a:t>
                      </a:r>
                      <a:endParaRPr lang="en-US" sz="3200" dirty="0" smtClean="0">
                        <a:effectLst/>
                        <a:latin typeface="+mn-lt"/>
                        <a:ea typeface="MS Mincho" panose="02020609040205080304" pitchFamily="49" charset="-128"/>
                        <a:cs typeface="Times New Roman" panose="02020603050405020304" pitchFamily="18" charset="0"/>
                      </a:endParaRPr>
                    </a:p>
                    <a:p>
                      <a:pPr algn="ctr"/>
                      <a:r>
                        <a:rPr lang="en-US" sz="3200" b="1" dirty="0" smtClean="0">
                          <a:effectLst/>
                          <a:latin typeface="+mn-lt"/>
                          <a:ea typeface="MS Mincho" panose="02020609040205080304" pitchFamily="49" charset="-128"/>
                          <a:cs typeface="Times New Roman" panose="02020603050405020304" pitchFamily="18" charset="0"/>
                        </a:rPr>
                        <a:t>2.5</a:t>
                      </a:r>
                      <a:endParaRPr lang="en-US" sz="3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3200" b="1" dirty="0" smtClean="0">
                        <a:effectLst/>
                        <a:latin typeface="+mn-lt"/>
                        <a:ea typeface="MS Mincho" panose="02020609040205080304" pitchFamily="49" charset="-128"/>
                        <a:cs typeface="Times New Roman" panose="02020603050405020304" pitchFamily="18" charset="0"/>
                      </a:endParaRPr>
                    </a:p>
                    <a:p>
                      <a:pPr marL="0" marR="0" algn="ctr">
                        <a:spcBef>
                          <a:spcPts val="0"/>
                        </a:spcBef>
                        <a:spcAft>
                          <a:spcPts val="0"/>
                        </a:spcAft>
                      </a:pPr>
                      <a:r>
                        <a:rPr lang="en-US" sz="3200" b="1" dirty="0" smtClean="0">
                          <a:effectLst/>
                          <a:latin typeface="+mn-lt"/>
                          <a:ea typeface="MS Mincho" panose="02020609040205080304" pitchFamily="49" charset="-128"/>
                          <a:cs typeface="Times New Roman" panose="02020603050405020304" pitchFamily="18" charset="0"/>
                        </a:rPr>
                        <a:t>Capstone</a:t>
                      </a:r>
                      <a:endParaRPr lang="en-US" sz="3200" dirty="0" smtClean="0">
                        <a:effectLst/>
                        <a:latin typeface="+mn-lt"/>
                        <a:ea typeface="MS Mincho" panose="02020609040205080304" pitchFamily="49" charset="-128"/>
                        <a:cs typeface="Times New Roman" panose="02020603050405020304" pitchFamily="18" charset="0"/>
                      </a:endParaRPr>
                    </a:p>
                    <a:p>
                      <a:pPr algn="ctr"/>
                      <a:r>
                        <a:rPr lang="en-US" sz="3200" b="1" dirty="0" smtClean="0">
                          <a:effectLst/>
                          <a:latin typeface="+mn-lt"/>
                          <a:ea typeface="MS Mincho" panose="02020609040205080304" pitchFamily="49" charset="-128"/>
                          <a:cs typeface="Times New Roman" panose="02020603050405020304" pitchFamily="18" charset="0"/>
                        </a:rPr>
                        <a:t>3</a:t>
                      </a:r>
                      <a:endParaRPr lang="en-US" sz="3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78522">
                <a:tc>
                  <a:txBody>
                    <a:bodyPr/>
                    <a:lstStyle/>
                    <a:p>
                      <a:r>
                        <a:rPr lang="en-US" sz="3200" b="1" dirty="0" smtClean="0">
                          <a:solidFill>
                            <a:srgbClr val="C00000"/>
                          </a:solidFill>
                          <a:effectLst/>
                          <a:latin typeface="+mn-lt"/>
                          <a:ea typeface="MS Mincho" panose="02020609040205080304" pitchFamily="49" charset="-128"/>
                          <a:cs typeface="Times New Roman" panose="02020603050405020304" pitchFamily="18" charset="0"/>
                        </a:rPr>
                        <a:t>IDENTIFY</a:t>
                      </a:r>
                      <a:r>
                        <a:rPr lang="en-US" sz="3200" b="1" dirty="0" smtClean="0">
                          <a:effectLst/>
                          <a:latin typeface="+mn-lt"/>
                          <a:ea typeface="MS Mincho" panose="02020609040205080304" pitchFamily="49" charset="-128"/>
                          <a:cs typeface="Times New Roman" panose="02020603050405020304" pitchFamily="18" charset="0"/>
                        </a:rPr>
                        <a:t> the question,</a:t>
                      </a:r>
                      <a:r>
                        <a:rPr lang="en-US" sz="3200" b="1" baseline="0" dirty="0" smtClean="0">
                          <a:effectLst/>
                          <a:latin typeface="+mn-lt"/>
                          <a:ea typeface="MS Mincho" panose="02020609040205080304" pitchFamily="49" charset="-128"/>
                          <a:cs typeface="Times New Roman" panose="02020603050405020304" pitchFamily="18" charset="0"/>
                        </a:rPr>
                        <a:t> problem or issue</a:t>
                      </a:r>
                      <a:endParaRPr lang="en-US" sz="3200" dirty="0">
                        <a:solidFill>
                          <a:srgbClr val="C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effectLst/>
                          <a:latin typeface="+mn-lt"/>
                          <a:ea typeface="MS Mincho" panose="02020609040205080304" pitchFamily="49" charset="-128"/>
                          <a:cs typeface="Times New Roman" panose="02020603050405020304" pitchFamily="18" charset="0"/>
                        </a:rPr>
                        <a:t>Research question is too broad with undeveloped or no thesis statement. Keywords, subject terms, and/or main ideas related to the topic are missing. </a:t>
                      </a:r>
                      <a:endParaRPr lang="en-US" sz="2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effectLst/>
                          <a:latin typeface="+mn-lt"/>
                          <a:ea typeface="MS Mincho" panose="02020609040205080304" pitchFamily="49" charset="-128"/>
                          <a:cs typeface="Times New Roman" panose="02020603050405020304" pitchFamily="18" charset="0"/>
                        </a:rPr>
                        <a:t>Research question and/ or thesis statement is narrowed in focus. Identifies some relevant keywords, subject terms, and main ideas related to the topic.</a:t>
                      </a:r>
                      <a:endParaRPr lang="en-US" sz="2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4">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effectLst/>
                          <a:latin typeface="+mn-lt"/>
                          <a:ea typeface="MS Mincho" panose="02020609040205080304" pitchFamily="49" charset="-128"/>
                          <a:cs typeface="Times New Roman" panose="02020603050405020304" pitchFamily="18" charset="0"/>
                        </a:rPr>
                        <a:t>Research question and/ or thesis statement is focused and effective. Demonstrates no lack of relevant keywords, subject terms, and main ideas related to the topic.</a:t>
                      </a:r>
                      <a:endParaRPr lang="en-US" sz="2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9583">
                <a:tc>
                  <a:txBody>
                    <a:bodyPr/>
                    <a:lstStyle/>
                    <a:p>
                      <a:r>
                        <a:rPr lang="en-US" sz="3200" b="1" dirty="0" smtClean="0">
                          <a:solidFill>
                            <a:srgbClr val="C00000"/>
                          </a:solidFill>
                          <a:effectLst/>
                          <a:latin typeface="+mn-lt"/>
                          <a:ea typeface="MS Mincho" panose="02020609040205080304" pitchFamily="49" charset="-128"/>
                          <a:cs typeface="Times New Roman" panose="02020603050405020304" pitchFamily="18" charset="0"/>
                        </a:rPr>
                        <a:t>ACCESS</a:t>
                      </a:r>
                      <a:r>
                        <a:rPr lang="en-US" sz="3200" b="1" dirty="0" smtClean="0">
                          <a:effectLst/>
                          <a:latin typeface="+mn-lt"/>
                          <a:ea typeface="MS Mincho" panose="02020609040205080304" pitchFamily="49" charset="-128"/>
                          <a:cs typeface="Times New Roman" panose="02020603050405020304" pitchFamily="18" charset="0"/>
                        </a:rPr>
                        <a:t> the needed information</a:t>
                      </a:r>
                      <a:endParaRPr lang="en-US" sz="3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effectLst/>
                          <a:latin typeface="+mn-lt"/>
                          <a:ea typeface="MS Mincho" panose="02020609040205080304" pitchFamily="49" charset="-128"/>
                          <a:cs typeface="Times New Roman" panose="02020603050405020304" pitchFamily="18" charset="0"/>
                        </a:rPr>
                        <a:t>Accesses information randomly using popular and some professional resources. </a:t>
                      </a:r>
                      <a:endParaRPr lang="en-US" sz="2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effectLst/>
                          <a:latin typeface="+mn-lt"/>
                          <a:ea typeface="MS Mincho" panose="02020609040205080304" pitchFamily="49" charset="-128"/>
                          <a:cs typeface="Times New Roman" panose="02020603050405020304" pitchFamily="18" charset="0"/>
                        </a:rPr>
                        <a:t>Accesses information with a simple search strategy. Uses popular, professional and scholarly resources with some variety of format. Demonstrates ability to refine search.</a:t>
                      </a:r>
                      <a:endParaRPr lang="en-US" sz="2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effectLst/>
                          <a:latin typeface="+mn-lt"/>
                          <a:ea typeface="MS Mincho" panose="02020609040205080304" pitchFamily="49" charset="-128"/>
                          <a:cs typeface="Times New Roman" panose="02020603050405020304" pitchFamily="18" charset="0"/>
                        </a:rPr>
                        <a:t>Accesses information using effective, well-designed search strategies by acknowledging the value and difference of potential resources in a variety of formats. Balances popular, professional and scholarly resources as needed. </a:t>
                      </a:r>
                      <a:endParaRPr lang="en-US" sz="2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9244">
                <a:tc>
                  <a:txBody>
                    <a:bodyPr/>
                    <a:lstStyle/>
                    <a:p>
                      <a:r>
                        <a:rPr lang="en-US" sz="3200" b="1" dirty="0" smtClean="0">
                          <a:solidFill>
                            <a:srgbClr val="C00000"/>
                          </a:solidFill>
                          <a:effectLst/>
                          <a:latin typeface="+mn-lt"/>
                          <a:ea typeface="MS Mincho" panose="02020609040205080304" pitchFamily="49" charset="-128"/>
                          <a:cs typeface="Times New Roman" panose="02020603050405020304" pitchFamily="18" charset="0"/>
                        </a:rPr>
                        <a:t>EVALUATE</a:t>
                      </a:r>
                      <a:r>
                        <a:rPr lang="en-US" sz="3200" b="1" dirty="0" smtClean="0">
                          <a:effectLst/>
                          <a:latin typeface="+mn-lt"/>
                          <a:ea typeface="MS Mincho" panose="02020609040205080304" pitchFamily="49" charset="-128"/>
                          <a:cs typeface="Times New Roman" panose="02020603050405020304" pitchFamily="18" charset="0"/>
                        </a:rPr>
                        <a:t> information and its sources critically</a:t>
                      </a:r>
                      <a:endParaRPr lang="en-US" sz="3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2800" dirty="0" smtClean="0">
                          <a:effectLst/>
                          <a:latin typeface="+mn-lt"/>
                          <a:ea typeface="MS Mincho" panose="02020609040205080304" pitchFamily="49" charset="-128"/>
                          <a:cs typeface="Verdana" panose="020B0604030504040204" pitchFamily="34" charset="0"/>
                        </a:rPr>
                        <a:t>Chooses </a:t>
                      </a:r>
                      <a:r>
                        <a:rPr lang="en-US" sz="2800" dirty="0">
                          <a:effectLst/>
                          <a:latin typeface="+mn-lt"/>
                          <a:ea typeface="MS Mincho" panose="02020609040205080304" pitchFamily="49" charset="-128"/>
                          <a:cs typeface="Verdana" panose="020B0604030504040204" pitchFamily="34" charset="0"/>
                        </a:rPr>
                        <a:t>a few information sources. Selects sources using limited criteria (such as relevance to the research question.)</a:t>
                      </a:r>
                      <a:endParaRPr lang="en-US" sz="2800" dirty="0">
                        <a:effectLst/>
                        <a:latin typeface="+mn-lt"/>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effectLst/>
                          <a:latin typeface="+mn-lt"/>
                          <a:ea typeface="MS Mincho" panose="02020609040205080304" pitchFamily="49" charset="-128"/>
                          <a:cs typeface="Verdana" panose="020B0604030504040204" pitchFamily="34" charset="0"/>
                        </a:rPr>
                        <a:t>Chooses a variety of information sources appropriate to the scope of the research question. Selects sources using multiple criteria (such as relevance to the research question, currency, and authority.)</a:t>
                      </a:r>
                      <a:endParaRPr lang="en-US" sz="2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effectLst/>
                          <a:latin typeface="+mn-lt"/>
                          <a:ea typeface="MS Mincho" panose="02020609040205080304" pitchFamily="49" charset="-128"/>
                          <a:cs typeface="Verdana" panose="020B0604030504040204" pitchFamily="34" charset="0"/>
                        </a:rPr>
                        <a:t>Chooses a variety of information sources appropriate to the scope and discipline of the research question. Selects sources after considering the importance (to the researched topic) of the multiple criteria used (such as relevance to the research question, currency, authority, audience, and bias or point of view.)</a:t>
                      </a:r>
                      <a:endParaRPr lang="en-US" sz="2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36762">
                <a:tc>
                  <a:txBody>
                    <a:bodyPr/>
                    <a:lstStyle/>
                    <a:p>
                      <a:r>
                        <a:rPr lang="en-US" sz="3200" b="1" dirty="0" smtClean="0">
                          <a:solidFill>
                            <a:srgbClr val="C00000"/>
                          </a:solidFill>
                          <a:effectLst/>
                          <a:latin typeface="+mn-lt"/>
                          <a:ea typeface="MS Mincho" panose="02020609040205080304" pitchFamily="49" charset="-128"/>
                          <a:cs typeface="Times New Roman" panose="02020603050405020304" pitchFamily="18" charset="0"/>
                        </a:rPr>
                        <a:t>USE</a:t>
                      </a:r>
                      <a:r>
                        <a:rPr lang="en-US" sz="3200" b="1" dirty="0" smtClean="0">
                          <a:effectLst/>
                          <a:latin typeface="+mn-lt"/>
                          <a:ea typeface="MS Mincho" panose="02020609040205080304" pitchFamily="49" charset="-128"/>
                          <a:cs typeface="Times New Roman" panose="02020603050405020304" pitchFamily="18" charset="0"/>
                        </a:rPr>
                        <a:t> information effectively to accomplish a specific purpose with ethical and legal awareness</a:t>
                      </a:r>
                      <a:endParaRPr lang="en-US" sz="3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effectLst/>
                          <a:latin typeface="+mn-lt"/>
                          <a:ea typeface="MS Mincho" panose="02020609040205080304" pitchFamily="49" charset="-128"/>
                          <a:cs typeface="Times New Roman" panose="02020603050405020304" pitchFamily="18" charset="0"/>
                        </a:rPr>
                        <a:t>Communicates information from sources. Intended purpose not achieved. Citations and references are incorrect or missing. Resources cited demonstrate no breath of research. </a:t>
                      </a:r>
                      <a:endParaRPr lang="en-US" sz="2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effectLst/>
                          <a:latin typeface="+mn-lt"/>
                          <a:ea typeface="MS Mincho" panose="02020609040205080304" pitchFamily="49" charset="-128"/>
                          <a:cs typeface="Times New Roman" panose="02020603050405020304" pitchFamily="18" charset="0"/>
                        </a:rPr>
                        <a:t>Communicates and organizes information from sources. Intended purpose achieved. Citations and references are used in required format with minor lapses.  Resources cited demonstrate some breath of research. </a:t>
                      </a:r>
                      <a:endParaRPr lang="en-US" sz="2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effectLst/>
                          <a:latin typeface="+mn-lt"/>
                          <a:ea typeface="MS Mincho" panose="02020609040205080304" pitchFamily="49" charset="-128"/>
                          <a:cs typeface="Times New Roman" panose="02020603050405020304" pitchFamily="18" charset="0"/>
                        </a:rPr>
                        <a:t>Communicates, organizes, and synthesizes information from sources. A specific purpose has been fully achieved. Citations and references are used correctly in required format. Resources cited demonstrate strong breath of research. </a:t>
                      </a:r>
                      <a:endParaRPr lang="en-US" sz="2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49139">
                <a:tc gridSpan="6">
                  <a:txBody>
                    <a:bodyPr/>
                    <a:lstStyle/>
                    <a:p>
                      <a:r>
                        <a:rPr lang="en-US" sz="3200" i="1" dirty="0" smtClean="0">
                          <a:solidFill>
                            <a:srgbClr val="C00000"/>
                          </a:solidFill>
                          <a:effectLst/>
                          <a:latin typeface="Cambria" panose="02040503050406030204" pitchFamily="18" charset="0"/>
                          <a:ea typeface="MS Mincho" panose="02020609040205080304" pitchFamily="49" charset="-128"/>
                          <a:cs typeface="Times New Roman" panose="02020603050405020304" pitchFamily="18" charset="0"/>
                        </a:rPr>
                        <a:t>*This rubric is modeled on the AAC&amp;U Information Literacy VALUE Rubric and uses elements from the Association of College and Research Libraries (ACRL) IL competency standards and framework.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8" name="TextBox 17"/>
          <p:cNvSpPr txBox="1"/>
          <p:nvPr/>
        </p:nvSpPr>
        <p:spPr>
          <a:xfrm rot="16200000">
            <a:off x="16027688" y="25348912"/>
            <a:ext cx="6172200" cy="584775"/>
          </a:xfrm>
          <a:prstGeom prst="rect">
            <a:avLst/>
          </a:prstGeom>
          <a:noFill/>
        </p:spPr>
        <p:txBody>
          <a:bodyPr wrap="square" rtlCol="0">
            <a:spAutoFit/>
          </a:bodyPr>
          <a:lstStyle/>
          <a:p>
            <a:r>
              <a:rPr lang="en-US" sz="3200" dirty="0" smtClean="0"/>
              <a:t>Approaches First Years’ Benchmark</a:t>
            </a:r>
            <a:endParaRPr lang="en-US" sz="3200" dirty="0"/>
          </a:p>
        </p:txBody>
      </p:sp>
      <p:sp>
        <p:nvSpPr>
          <p:cNvPr id="19" name="TextBox 18"/>
          <p:cNvSpPr txBox="1"/>
          <p:nvPr/>
        </p:nvSpPr>
        <p:spPr>
          <a:xfrm rot="16200000">
            <a:off x="24295388" y="25348911"/>
            <a:ext cx="6400800" cy="584775"/>
          </a:xfrm>
          <a:prstGeom prst="rect">
            <a:avLst/>
          </a:prstGeom>
          <a:noFill/>
        </p:spPr>
        <p:txBody>
          <a:bodyPr wrap="square" rtlCol="0">
            <a:spAutoFit/>
          </a:bodyPr>
          <a:lstStyle/>
          <a:p>
            <a:r>
              <a:rPr lang="en-US" sz="3200" dirty="0" smtClean="0"/>
              <a:t>Approaches Capstone Benchmark</a:t>
            </a:r>
            <a:endParaRPr lang="en-US" sz="3200" dirty="0"/>
          </a:p>
        </p:txBody>
      </p:sp>
      <p:pic>
        <p:nvPicPr>
          <p:cNvPr id="9" name="Picture 8"/>
          <p:cNvPicPr>
            <a:picLocks noChangeAspect="1"/>
          </p:cNvPicPr>
          <p:nvPr/>
        </p:nvPicPr>
        <p:blipFill rotWithShape="1">
          <a:blip r:embed="rId10">
            <a:extLst>
              <a:ext uri="{28A0092B-C50C-407E-A947-70E740481C1C}">
                <a14:useLocalDpi xmlns:a14="http://schemas.microsoft.com/office/drawing/2010/main" val="0"/>
              </a:ext>
            </a:extLst>
          </a:blip>
          <a:srcRect l="16875" t="2961" r="27263" b="3750"/>
          <a:stretch/>
        </p:blipFill>
        <p:spPr>
          <a:xfrm rot="5400000">
            <a:off x="2155770" y="15184558"/>
            <a:ext cx="4464898" cy="5597285"/>
          </a:xfrm>
          <a:prstGeom prst="rect">
            <a:avLst/>
          </a:prstGeom>
        </p:spPr>
      </p:pic>
    </p:spTree>
    <p:extLst>
      <p:ext uri="{BB962C8B-B14F-4D97-AF65-F5344CB8AC3E}">
        <p14:creationId xmlns:p14="http://schemas.microsoft.com/office/powerpoint/2010/main" val="1962623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841</TotalTime>
  <Words>739</Words>
  <Application>Microsoft Office PowerPoint</Application>
  <PresentationFormat>Custom</PresentationFormat>
  <Paragraphs>120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Mincho</vt:lpstr>
      <vt:lpstr>Arial</vt:lpstr>
      <vt:lpstr>Calibri</vt:lpstr>
      <vt:lpstr>Cambria</vt:lpstr>
      <vt:lpstr>Times New Roman</vt:lpstr>
      <vt:lpstr>Verdana</vt:lpstr>
      <vt:lpstr>1_Office Theme</vt:lpstr>
      <vt:lpstr>Information Literacy Module for FYI Available to any FYI Tony Penny, Research Librarian – Goddard Library </vt:lpstr>
    </vt:vector>
  </TitlesOfParts>
  <Company>Clark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Name here Date</dc:title>
  <dc:creator>Rebecca Stacey</dc:creator>
  <cp:lastModifiedBy>Anthony Penny</cp:lastModifiedBy>
  <cp:revision>59</cp:revision>
  <cp:lastPrinted>2015-05-20T20:14:26Z</cp:lastPrinted>
  <dcterms:created xsi:type="dcterms:W3CDTF">2014-02-10T14:53:25Z</dcterms:created>
  <dcterms:modified xsi:type="dcterms:W3CDTF">2015-12-02T15:17:12Z</dcterms:modified>
</cp:coreProperties>
</file>